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7"/>
  </p:notesMasterIdLst>
  <p:handoutMasterIdLst>
    <p:handoutMasterId r:id="rId8"/>
  </p:handoutMasterIdLst>
  <p:sldIdLst>
    <p:sldId id="288" r:id="rId3"/>
    <p:sldId id="286" r:id="rId4"/>
    <p:sldId id="331" r:id="rId5"/>
    <p:sldId id="329" r:id="rId6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CC9C9"/>
    <a:srgbClr val="008C8C"/>
    <a:srgbClr val="00757B"/>
    <a:srgbClr val="616D60"/>
    <a:srgbClr val="74A98C"/>
    <a:srgbClr val="086875"/>
    <a:srgbClr val="719FA1"/>
    <a:srgbClr val="0077AB"/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6" autoAdjust="0"/>
    <p:restoredTop sz="96395" autoAdjust="0"/>
  </p:normalViewPr>
  <p:slideViewPr>
    <p:cSldViewPr snapToGrid="0" snapToObjects="1">
      <p:cViewPr>
        <p:scale>
          <a:sx n="100" d="100"/>
          <a:sy n="100" d="100"/>
        </p:scale>
        <p:origin x="-648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Total Annual Impact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Sheet4!$B$4</c:f>
              <c:strCache>
                <c:ptCount val="1"/>
                <c:pt idx="0">
                  <c:v>Total</c:v>
                </c:pt>
              </c:strCache>
            </c:strRef>
          </c:tx>
          <c:explosion val="25"/>
          <c:dLbls>
            <c:numFmt formatCode="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Sheet4!$A$5:$A$8</c:f>
              <c:strCache>
                <c:ptCount val="4"/>
                <c:pt idx="0">
                  <c:v>Reduced Energy</c:v>
                </c:pt>
                <c:pt idx="1">
                  <c:v>Reduced Fees</c:v>
                </c:pt>
                <c:pt idx="2">
                  <c:v>Reduced Overhead</c:v>
                </c:pt>
                <c:pt idx="3">
                  <c:v>Revenue Generator</c:v>
                </c:pt>
              </c:strCache>
            </c:strRef>
          </c:cat>
          <c:val>
            <c:numRef>
              <c:f>Sheet4!$B$5:$B$8</c:f>
              <c:numCache>
                <c:formatCode>General</c:formatCode>
                <c:ptCount val="4"/>
                <c:pt idx="0">
                  <c:v>5.3E6</c:v>
                </c:pt>
                <c:pt idx="1">
                  <c:v>1.869E7</c:v>
                </c:pt>
                <c:pt idx="2">
                  <c:v>1.55E6</c:v>
                </c:pt>
                <c:pt idx="3">
                  <c:v>4.0E6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r">
              <a:defRPr sz="1200"/>
            </a:lvl1pPr>
          </a:lstStyle>
          <a:p>
            <a:fld id="{0087AD78-D3D4-1F47-A386-ED888E0B8B03}" type="datetimeFigureOut">
              <a:rPr lang="en-US" smtClean="0"/>
              <a:t>6/3/13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r">
              <a:defRPr sz="1200"/>
            </a:lvl1pPr>
          </a:lstStyle>
          <a:p>
            <a:fld id="{B912FF5D-E5D6-CB42-A301-8F435E0BE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23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r">
              <a:defRPr sz="1200"/>
            </a:lvl1pPr>
          </a:lstStyle>
          <a:p>
            <a:fld id="{2C49C8E0-4A99-7A47-8AC4-3689FBD688DB}" type="datetimeFigureOut">
              <a:rPr lang="en-US" smtClean="0"/>
              <a:t>6/3/13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693738"/>
            <a:ext cx="46069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8" tIns="46150" rIns="92298" bIns="461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298" tIns="46150" rIns="92298" bIns="4615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r">
              <a:defRPr sz="1200"/>
            </a:lvl1pPr>
          </a:lstStyle>
          <a:p>
            <a:fld id="{A09F7196-6D7C-E340-8BB6-45A52464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6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F7196-6D7C-E340-8BB6-45A524647C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F7196-6D7C-E340-8BB6-45A524647C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F7196-6D7C-E340-8BB6-45A524647C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8C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B1A8B-B2A6-AC44-996D-49EB51274AE7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92FC7-4189-E144-B403-8A2148959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C0845-6E96-F348-89F3-DBABF4477957}" type="datetimeFigureOut">
              <a:rPr lang="en-US" smtClean="0"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5A01B-BD7E-8B45-8E67-7FD9F859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0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C0845-6E96-F348-89F3-DBABF4477957}" type="datetimeFigureOut">
              <a:rPr lang="en-US" smtClean="0"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5A01B-BD7E-8B45-8E67-7FD9F859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9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5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C0845-6E96-F348-89F3-DBABF4477957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5A01B-BD7E-8B45-8E67-7FD9F859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5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C0845-6E96-F348-89F3-DBABF4477957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5A01B-BD7E-8B45-8E67-7FD9F859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C0845-6E96-F348-89F3-DBABF4477957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5A01B-BD7E-8B45-8E67-7FD9F859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0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C0845-6E96-F348-89F3-DBABF4477957}" type="datetimeFigureOut">
              <a:rPr lang="en-US" smtClean="0"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5A01B-BD7E-8B45-8E67-7FD9F859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C0845-6E96-F348-89F3-DBABF4477957}" type="datetimeFigureOut">
              <a:rPr lang="en-US" smtClean="0"/>
              <a:t>6/3/13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5A01B-BD7E-8B45-8E67-7FD9F859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5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C0845-6E96-F348-89F3-DBABF4477957}" type="datetimeFigureOut">
              <a:rPr lang="en-US" smtClean="0"/>
              <a:t>6/3/13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5A01B-BD7E-8B45-8E67-7FD9F859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7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C0845-6E96-F348-89F3-DBABF4477957}" type="datetimeFigureOut">
              <a:rPr lang="en-US" smtClean="0"/>
              <a:t>6/3/13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5A01B-BD7E-8B45-8E67-7FD9F859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g"/><Relationship Id="rId12" Type="http://schemas.openxmlformats.org/officeDocument/2006/relationships/image" Target="../media/image3.jpeg"/><Relationship Id="rId13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182" y="1403126"/>
            <a:ext cx="8132618" cy="438342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4182" y="146093"/>
            <a:ext cx="6214812" cy="69219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PPT_FooterGraphic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240"/>
            <a:ext cx="9144000" cy="74676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554182" y="838285"/>
            <a:ext cx="8620606" cy="0"/>
          </a:xfrm>
          <a:prstGeom prst="line">
            <a:avLst/>
          </a:prstGeom>
          <a:ln>
            <a:solidFill>
              <a:srgbClr val="0077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8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8C8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TitleFooterGraphic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240"/>
            <a:ext cx="9144000" cy="746760"/>
          </a:xfrm>
          <a:prstGeom prst="rect">
            <a:avLst/>
          </a:prstGeom>
        </p:spPr>
      </p:pic>
      <p:pic>
        <p:nvPicPr>
          <p:cNvPr id="3" name="Picture 2" descr="DA_Logo_2_Mark.pdf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6"/>
          <a:stretch/>
        </p:blipFill>
        <p:spPr>
          <a:xfrm>
            <a:off x="3370280" y="5194129"/>
            <a:ext cx="2533162" cy="346318"/>
          </a:xfrm>
          <a:prstGeom prst="rect">
            <a:avLst/>
          </a:prstGeom>
        </p:spPr>
      </p:pic>
      <p:pic>
        <p:nvPicPr>
          <p:cNvPr id="4" name="Picture 3" descr="PositionLine_Gray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75" y="5642669"/>
            <a:ext cx="2025650" cy="2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4353" y="5244353"/>
            <a:ext cx="3824941" cy="687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A_Logo_Mark_Pos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78" y="1193988"/>
            <a:ext cx="5467724" cy="2362362"/>
          </a:xfrm>
          <a:prstGeom prst="rect">
            <a:avLst/>
          </a:prstGeom>
        </p:spPr>
      </p:pic>
      <p:sp>
        <p:nvSpPr>
          <p:cNvPr id="5" name="Title Placeholder 6"/>
          <p:cNvSpPr txBox="1">
            <a:spLocks/>
          </p:cNvSpPr>
          <p:nvPr/>
        </p:nvSpPr>
        <p:spPr>
          <a:xfrm>
            <a:off x="180711" y="3967063"/>
            <a:ext cx="5755405" cy="14898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b="1" i="1" kern="120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rgbClr val="000000"/>
                </a:solidFill>
              </a:rPr>
              <a:t>Presented to: </a:t>
            </a:r>
            <a:r>
              <a:rPr lang="en-US" sz="3200" dirty="0" smtClean="0">
                <a:solidFill>
                  <a:srgbClr val="000000"/>
                </a:solidFill>
              </a:rPr>
              <a:t>A Louisville Hospital</a:t>
            </a:r>
            <a:endParaRPr lang="en-US" sz="3200" dirty="0" smtClean="0">
              <a:solidFill>
                <a:srgbClr val="000000"/>
              </a:solidFill>
            </a:endParaRPr>
          </a:p>
          <a:p>
            <a:pPr algn="l"/>
            <a:r>
              <a:rPr lang="en-US" sz="3200" dirty="0" smtClean="0">
                <a:solidFill>
                  <a:srgbClr val="000000"/>
                </a:solidFill>
              </a:rPr>
              <a:t>Date</a:t>
            </a:r>
            <a:r>
              <a:rPr lang="en-US" sz="3200" dirty="0">
                <a:solidFill>
                  <a:srgbClr val="000000"/>
                </a:solidFill>
              </a:rPr>
              <a:t>: </a:t>
            </a:r>
            <a:r>
              <a:rPr lang="en-US" sz="3200" dirty="0" smtClean="0">
                <a:solidFill>
                  <a:srgbClr val="000000"/>
                </a:solidFill>
              </a:rPr>
              <a:t>May 30, 2013</a:t>
            </a:r>
          </a:p>
          <a:p>
            <a:pPr algn="l"/>
            <a:endParaRPr lang="en-US" sz="3100" dirty="0"/>
          </a:p>
        </p:txBody>
      </p:sp>
      <p:pic>
        <p:nvPicPr>
          <p:cNvPr id="2" name="Picture 1" descr="Screen Shot 2013-05-21 at 7.08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81" y="4331912"/>
            <a:ext cx="2031214" cy="1478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15951" y="5267035"/>
            <a:ext cx="2782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Andy </a:t>
            </a:r>
            <a:r>
              <a:rPr lang="en-US" sz="2000" dirty="0" err="1" smtClean="0"/>
              <a:t>Strausbaugh</a:t>
            </a:r>
            <a:endParaRPr lang="en-US" sz="2000" dirty="0" smtClean="0"/>
          </a:p>
          <a:p>
            <a:r>
              <a:rPr lang="en-US" sz="2000" dirty="0" smtClean="0"/>
              <a:t>VP Finance/Operations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0711" y="5271344"/>
            <a:ext cx="2782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John </a:t>
            </a:r>
            <a:r>
              <a:rPr lang="en-US" sz="2000" dirty="0" err="1" smtClean="0"/>
              <a:t>Harryman</a:t>
            </a:r>
            <a:endParaRPr lang="en-US" sz="2000" dirty="0" smtClean="0"/>
          </a:p>
          <a:p>
            <a:r>
              <a:rPr lang="en-US" sz="2000" dirty="0" smtClean="0"/>
              <a:t>President </a:t>
            </a:r>
          </a:p>
        </p:txBody>
      </p:sp>
    </p:spTree>
    <p:extLst>
      <p:ext uri="{BB962C8B-B14F-4D97-AF65-F5344CB8AC3E}">
        <p14:creationId xmlns:p14="http://schemas.microsoft.com/office/powerpoint/2010/main" val="204700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5872" y="-9787"/>
            <a:ext cx="7772400" cy="1066571"/>
          </a:xfrm>
        </p:spPr>
        <p:txBody>
          <a:bodyPr/>
          <a:lstStyle/>
          <a:p>
            <a:r>
              <a:rPr lang="en-US" dirty="0" smtClean="0"/>
              <a:t>Objective  </a:t>
            </a:r>
            <a:endParaRPr lang="en-US" dirty="0"/>
          </a:p>
        </p:txBody>
      </p:sp>
      <p:pic>
        <p:nvPicPr>
          <p:cNvPr id="5" name="Picture 4" descr="Screen Shot 2013-05-20 at 4.15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42" y="1427776"/>
            <a:ext cx="5689600" cy="41021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0457" y="1573731"/>
            <a:ext cx="24052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/>
              <a:t>Cut $30M From the Budget in 2013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107276968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82231" y="4482"/>
            <a:ext cx="8851170" cy="1066571"/>
          </a:xfrm>
        </p:spPr>
        <p:txBody>
          <a:bodyPr>
            <a:normAutofit/>
          </a:bodyPr>
          <a:lstStyle/>
          <a:p>
            <a:r>
              <a:rPr lang="en-US" dirty="0" smtClean="0"/>
              <a:t>Opportunity to Save…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759984"/>
              </p:ext>
            </p:extLst>
          </p:nvPr>
        </p:nvGraphicFramePr>
        <p:xfrm>
          <a:off x="6183882" y="2057400"/>
          <a:ext cx="29601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466481"/>
              </p:ext>
            </p:extLst>
          </p:nvPr>
        </p:nvGraphicFramePr>
        <p:xfrm>
          <a:off x="182231" y="1071053"/>
          <a:ext cx="6001651" cy="4386761"/>
        </p:xfrm>
        <a:graphic>
          <a:graphicData uri="http://schemas.openxmlformats.org/drawingml/2006/table">
            <a:tbl>
              <a:tblPr/>
              <a:tblGrid>
                <a:gridCol w="1976153"/>
                <a:gridCol w="1003761"/>
                <a:gridCol w="1348803"/>
                <a:gridCol w="1672934"/>
              </a:tblGrid>
              <a:tr h="480969">
                <a:tc>
                  <a:txBody>
                    <a:bodyPr/>
                    <a:lstStyle/>
                    <a:p>
                      <a:pPr algn="ctr" fontAlgn="b"/>
                      <a:endParaRPr lang="en-US" sz="15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456" marR="10456" marT="10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Area Benefit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Annual Savings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Savings Type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0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LED Lights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Facilities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$1,100,000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Reduced Energy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0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Ultra Violet Lights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Facilities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$1,900,000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Reduced Energy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0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HotSpot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$4,200,000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D9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Revenue Generator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0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De-Regulated Energy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Facilities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$1,150,000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Reduced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Energy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0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VOIP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$1,200,000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Reduced Fees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0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MPLS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$1,000,000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Reduced Fees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0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Cost Containment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Finance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$3,000,000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Reduced Fees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0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Vendor Management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Finance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$350,000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Reduced Overhead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0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Cloud Based Services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$4,320,000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Reduced Fees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0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Social Media Marketing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IT/Marketing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$1,000,000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D9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Revenue Generator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0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Ambulance Tracking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0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Voice Recognition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$1,200,000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Reduced Overhead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0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Wealth Management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Finance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$100,000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Reduced Fees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0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Conferencing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$120,000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Reduced Fees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0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Workers Comp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Finance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$4,800,000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Reduced Fees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0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Benefits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Finance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$4,000,000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Reduced Fees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0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Document Management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$150,000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Reduced Fees</a:t>
                      </a:r>
                    </a:p>
                  </a:txBody>
                  <a:tcPr marL="10456" marR="10456" marT="10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8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456" marR="10456" marT="10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$29,590,000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0456" marR="10456" marT="104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95069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5871" y="-9787"/>
            <a:ext cx="8085031" cy="1066571"/>
          </a:xfrm>
        </p:spPr>
        <p:txBody>
          <a:bodyPr>
            <a:normAutofit/>
          </a:bodyPr>
          <a:lstStyle/>
          <a:p>
            <a:r>
              <a:rPr lang="en-US" dirty="0" smtClean="0"/>
              <a:t>Samples</a:t>
            </a:r>
            <a:endParaRPr lang="en-US" sz="2700" i="1" dirty="0"/>
          </a:p>
        </p:txBody>
      </p:sp>
      <p:pic>
        <p:nvPicPr>
          <p:cNvPr id="7" name="Picture 6" descr="Screen Shot 2013-05-20 at 7.54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9" y="1188575"/>
            <a:ext cx="3068217" cy="2262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16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43" y="1218844"/>
            <a:ext cx="3034072" cy="2275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Screen Shot 2013-05-29 at 5.02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1" y="3707432"/>
            <a:ext cx="2906377" cy="2340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 descr="Screen Shot 2013-05-30 at 12.07.0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43" y="3707432"/>
            <a:ext cx="3141157" cy="2248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953576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erby Agency">
      <a:dk1>
        <a:srgbClr val="616D61"/>
      </a:dk1>
      <a:lt1>
        <a:sysClr val="window" lastClr="FFFFFF"/>
      </a:lt1>
      <a:dk2>
        <a:srgbClr val="0D1214"/>
      </a:dk2>
      <a:lt2>
        <a:srgbClr val="77C5A8"/>
      </a:lt2>
      <a:accent1>
        <a:srgbClr val="005596"/>
      </a:accent1>
      <a:accent2>
        <a:srgbClr val="60BCC9"/>
      </a:accent2>
      <a:accent3>
        <a:srgbClr val="A2C944"/>
      </a:accent3>
      <a:accent4>
        <a:srgbClr val="41B099"/>
      </a:accent4>
      <a:accent5>
        <a:srgbClr val="F8D143"/>
      </a:accent5>
      <a:accent6>
        <a:srgbClr val="DE6760"/>
      </a:accent6>
      <a:hlink>
        <a:srgbClr val="266876"/>
      </a:hlink>
      <a:folHlink>
        <a:srgbClr val="FBF5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24964</TotalTime>
  <Words>155</Words>
  <Application>Microsoft Macintosh PowerPoint</Application>
  <PresentationFormat>On-screen Show (4:3)</PresentationFormat>
  <Paragraphs>88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Custom Design</vt:lpstr>
      <vt:lpstr>PowerPoint Presentation</vt:lpstr>
      <vt:lpstr>Objective  </vt:lpstr>
      <vt:lpstr>Opportunity to Save…</vt:lpstr>
      <vt:lpstr>Samples</vt:lpstr>
    </vt:vector>
  </TitlesOfParts>
  <Company>Eyemagination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Burgiss;ingridk@concentricmktsol.com</dc:creator>
  <cp:lastModifiedBy>Mike Wagner</cp:lastModifiedBy>
  <cp:revision>429</cp:revision>
  <cp:lastPrinted>2013-04-18T16:58:22Z</cp:lastPrinted>
  <dcterms:created xsi:type="dcterms:W3CDTF">2012-02-07T16:56:46Z</dcterms:created>
  <dcterms:modified xsi:type="dcterms:W3CDTF">2013-06-04T14:00:14Z</dcterms:modified>
</cp:coreProperties>
</file>