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61" r:id="rId3"/>
    <p:sldId id="262" r:id="rId4"/>
    <p:sldId id="265" r:id="rId5"/>
    <p:sldId id="266" r:id="rId6"/>
    <p:sldId id="267" r:id="rId7"/>
    <p:sldId id="263" r:id="rId8"/>
    <p:sldId id="268" r:id="rId9"/>
    <p:sldId id="284" r:id="rId10"/>
    <p:sldId id="285" r:id="rId11"/>
    <p:sldId id="286" r:id="rId12"/>
    <p:sldId id="264" r:id="rId13"/>
    <p:sldId id="282" r:id="rId14"/>
    <p:sldId id="269" r:id="rId15"/>
    <p:sldId id="287" r:id="rId16"/>
    <p:sldId id="288" r:id="rId17"/>
    <p:sldId id="289" r:id="rId18"/>
    <p:sldId id="290" r:id="rId19"/>
    <p:sldId id="291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400" y="-5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36BF9-D864-C941-AC8B-6B1170E7E581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6F83E-EDBC-CB49-ABA3-9E3DFA557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8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E2EBA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End-to-End Blended Architecture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Constellation Advanced Voice Services Cloud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StarBox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Internet Communications Appliance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Pooling and Line Bursting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6F83E-EDBC-CB49-ABA3-9E3DFA5577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1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BYOB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Your Own Broadband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Multi-Stage Voice Quality Assurance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StarNet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Analyzer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StarPath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Traffic Shaping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StarWatch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Call Quality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6F83E-EDBC-CB49-ABA3-9E3DFA5577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UCnC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Unified Communications and Collaboration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UCnC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Applications Cloud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StarScope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Presence and Call Control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StarPhone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iPhone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StarFax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Personal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Activities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StarVideo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StarChat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FirstContact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6F83E-EDBC-CB49-ABA3-9E3DFA5577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UCnC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Unified Communications and Collaboration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UCnC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Applications Cloud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StarScope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Presence and Call Control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StarPhone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iPhone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StarFax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Personal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Activities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StarVideo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StarChat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FirstContact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6F83E-EDBC-CB49-ABA3-9E3DFA5577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bg_tit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124" cy="5166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261" y="769559"/>
            <a:ext cx="6283739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6956" y="2257425"/>
            <a:ext cx="6107044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0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4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8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1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41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6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36312D1-FAA0-C54F-BDDE-4C23BDF98856}" type="datetimeFigureOut">
              <a:rPr lang="en-US" smtClean="0"/>
              <a:pPr/>
              <a:t>5/30/13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484EC5B-2B2E-3547-A506-C2A3CFF55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bg_conten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124" cy="51663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134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82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1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6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hyperlink" Target="http://www.youtube.com/watch?v=1NCqE7kSn5o&amp;feature=plcp" TargetMode="External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ocy6jaHmrw&amp;feature=plcp" TargetMode="External"/><Relationship Id="rId4" Type="http://schemas.openxmlformats.org/officeDocument/2006/relationships/image" Target="../media/image32.png"/><Relationship Id="rId5" Type="http://schemas.microsoft.com/office/2007/relationships/hdphoto" Target="../media/hdphoto2.wdp"/><Relationship Id="rId6" Type="http://schemas.openxmlformats.org/officeDocument/2006/relationships/image" Target="../media/image33.png"/><Relationship Id="rId7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The World’s Most Complete Communications System</a:t>
            </a:r>
            <a:endParaRPr lang="en-US" sz="36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Jamaal Savwoir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Senior VP, Sales Engineering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Principal Architect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DSC_82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/>
          <a:stretch/>
        </p:blipFill>
        <p:spPr>
          <a:xfrm>
            <a:off x="8043316" y="2257425"/>
            <a:ext cx="914400" cy="113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660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Bring Your Own Broadband</a:t>
            </a:r>
            <a:endParaRPr lang="en-US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50852"/>
            <a:ext cx="5120639" cy="3840479"/>
          </a:xfrm>
          <a:prstGeom prst="rect">
            <a:avLst/>
          </a:prstGeom>
        </p:spPr>
      </p:pic>
      <p:pic>
        <p:nvPicPr>
          <p:cNvPr id="8" name="Picture 7" descr="USA-map-gradient-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96" y="1863197"/>
            <a:ext cx="4116736" cy="23012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12961" y="2461866"/>
            <a:ext cx="3341553" cy="963133"/>
            <a:chOff x="685800" y="2682240"/>
            <a:chExt cx="7315200" cy="2362200"/>
          </a:xfrm>
        </p:grpSpPr>
        <p:sp>
          <p:nvSpPr>
            <p:cNvPr id="73" name="Arc 72"/>
            <p:cNvSpPr/>
            <p:nvPr/>
          </p:nvSpPr>
          <p:spPr bwMode="auto">
            <a:xfrm rot="11235659">
              <a:off x="698517" y="3282942"/>
              <a:ext cx="2540545" cy="450618"/>
            </a:xfrm>
            <a:prstGeom prst="arc">
              <a:avLst>
                <a:gd name="adj1" fmla="val 10800000"/>
                <a:gd name="adj2" fmla="val 0"/>
              </a:avLst>
            </a:prstGeom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685800" y="2682240"/>
              <a:ext cx="7315200" cy="2362200"/>
              <a:chOff x="685800" y="2682240"/>
              <a:chExt cx="7315200" cy="2362200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 flipH="1">
                <a:off x="6705600" y="3368040"/>
                <a:ext cx="914400" cy="120396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685800" y="2682240"/>
                <a:ext cx="7315200" cy="2362200"/>
                <a:chOff x="685800" y="2682240"/>
                <a:chExt cx="7315200" cy="2362200"/>
              </a:xfrm>
            </p:grpSpPr>
            <p:sp>
              <p:nvSpPr>
                <p:cNvPr id="77" name="Arc 76"/>
                <p:cNvSpPr/>
                <p:nvPr/>
              </p:nvSpPr>
              <p:spPr bwMode="auto">
                <a:xfrm rot="21255830">
                  <a:off x="698391" y="2740536"/>
                  <a:ext cx="4993570" cy="711192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8" name="Arc 77"/>
                <p:cNvSpPr/>
                <p:nvPr/>
              </p:nvSpPr>
              <p:spPr bwMode="auto">
                <a:xfrm rot="870053">
                  <a:off x="1024994" y="4298686"/>
                  <a:ext cx="3383617" cy="699028"/>
                </a:xfrm>
                <a:prstGeom prst="arc">
                  <a:avLst>
                    <a:gd name="adj1" fmla="val 10800000"/>
                    <a:gd name="adj2" fmla="val 21570429"/>
                  </a:avLst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79" name="Straight Connector 78"/>
                <p:cNvCxnSpPr>
                  <a:stCxn id="73" idx="0"/>
                </p:cNvCxnSpPr>
                <p:nvPr/>
              </p:nvCxnSpPr>
              <p:spPr bwMode="auto">
                <a:xfrm flipV="1">
                  <a:off x="3228875" y="2987040"/>
                  <a:ext cx="2409925" cy="68176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3" idx="0"/>
                </p:cNvCxnSpPr>
                <p:nvPr/>
              </p:nvCxnSpPr>
              <p:spPr bwMode="auto">
                <a:xfrm>
                  <a:off x="3228875" y="3668800"/>
                  <a:ext cx="1114525" cy="137564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 bwMode="auto">
                <a:xfrm flipV="1">
                  <a:off x="4823460" y="3368040"/>
                  <a:ext cx="2796540" cy="167640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 bwMode="auto">
                <a:xfrm>
                  <a:off x="685800" y="3352800"/>
                  <a:ext cx="259080" cy="45720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 bwMode="auto">
                <a:xfrm>
                  <a:off x="6019800" y="3200400"/>
                  <a:ext cx="685800" cy="137160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 bwMode="auto">
                <a:xfrm flipV="1">
                  <a:off x="4823460" y="4572000"/>
                  <a:ext cx="1882140" cy="47244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 bwMode="auto">
                <a:xfrm flipV="1">
                  <a:off x="6118860" y="2682240"/>
                  <a:ext cx="1882140" cy="30480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 bwMode="auto">
                <a:xfrm flipH="1">
                  <a:off x="7860030" y="2682240"/>
                  <a:ext cx="140970" cy="36576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" name="Group 9"/>
          <p:cNvGrpSpPr/>
          <p:nvPr/>
        </p:nvGrpSpPr>
        <p:grpSpPr>
          <a:xfrm>
            <a:off x="4712961" y="2455652"/>
            <a:ext cx="3341553" cy="963133"/>
            <a:chOff x="685800" y="2682240"/>
            <a:chExt cx="7315200" cy="2362200"/>
          </a:xfrm>
        </p:grpSpPr>
        <p:sp>
          <p:nvSpPr>
            <p:cNvPr id="59" name="Arc 58"/>
            <p:cNvSpPr/>
            <p:nvPr/>
          </p:nvSpPr>
          <p:spPr bwMode="auto">
            <a:xfrm rot="11235659">
              <a:off x="698517" y="3282942"/>
              <a:ext cx="2540545" cy="450618"/>
            </a:xfrm>
            <a:prstGeom prst="arc">
              <a:avLst>
                <a:gd name="adj1" fmla="val 10800000"/>
                <a:gd name="adj2" fmla="val 0"/>
              </a:avLst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685800" y="2682240"/>
              <a:ext cx="7315200" cy="2362200"/>
              <a:chOff x="685800" y="2682240"/>
              <a:chExt cx="7315200" cy="2362200"/>
            </a:xfrm>
          </p:grpSpPr>
          <p:cxnSp>
            <p:nvCxnSpPr>
              <p:cNvPr id="61" name="Straight Connector 60"/>
              <p:cNvCxnSpPr/>
              <p:nvPr/>
            </p:nvCxnSpPr>
            <p:spPr bwMode="auto">
              <a:xfrm flipH="1">
                <a:off x="6705600" y="3368040"/>
                <a:ext cx="914400" cy="1203960"/>
              </a:xfrm>
              <a:prstGeom prst="line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>
                <a:off x="685800" y="2682240"/>
                <a:ext cx="7315200" cy="2362200"/>
                <a:chOff x="685800" y="2682240"/>
                <a:chExt cx="7315200" cy="2362200"/>
              </a:xfrm>
            </p:grpSpPr>
            <p:sp>
              <p:nvSpPr>
                <p:cNvPr id="63" name="Arc 62"/>
                <p:cNvSpPr/>
                <p:nvPr/>
              </p:nvSpPr>
              <p:spPr bwMode="auto">
                <a:xfrm rot="21255830">
                  <a:off x="698391" y="2740536"/>
                  <a:ext cx="4993570" cy="711192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Arc 63"/>
                <p:cNvSpPr/>
                <p:nvPr/>
              </p:nvSpPr>
              <p:spPr bwMode="auto">
                <a:xfrm rot="870053">
                  <a:off x="1024994" y="4298686"/>
                  <a:ext cx="3383617" cy="699028"/>
                </a:xfrm>
                <a:prstGeom prst="arc">
                  <a:avLst>
                    <a:gd name="adj1" fmla="val 10800000"/>
                    <a:gd name="adj2" fmla="val 21570429"/>
                  </a:avLst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65" name="Straight Connector 64"/>
                <p:cNvCxnSpPr>
                  <a:stCxn id="59" idx="0"/>
                </p:cNvCxnSpPr>
                <p:nvPr/>
              </p:nvCxnSpPr>
              <p:spPr bwMode="auto">
                <a:xfrm flipV="1">
                  <a:off x="3228875" y="2987040"/>
                  <a:ext cx="2409925" cy="68176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>
                  <a:stCxn id="59" idx="0"/>
                </p:cNvCxnSpPr>
                <p:nvPr/>
              </p:nvCxnSpPr>
              <p:spPr bwMode="auto">
                <a:xfrm>
                  <a:off x="3228875" y="3668800"/>
                  <a:ext cx="1114525" cy="137564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flipV="1">
                  <a:off x="4823460" y="3368040"/>
                  <a:ext cx="2796540" cy="167640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>
                  <a:off x="685800" y="3352800"/>
                  <a:ext cx="259080" cy="45720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>
                  <a:off x="6019800" y="3200400"/>
                  <a:ext cx="685800" cy="137160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 flipV="1">
                  <a:off x="4823460" y="4572000"/>
                  <a:ext cx="1882140" cy="47244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 bwMode="auto">
                <a:xfrm flipV="1">
                  <a:off x="6118860" y="2682240"/>
                  <a:ext cx="1882140" cy="30480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 bwMode="auto">
                <a:xfrm flipH="1">
                  <a:off x="7860030" y="2682240"/>
                  <a:ext cx="140970" cy="365760"/>
                </a:xfrm>
                <a:prstGeom prst="line">
                  <a:avLst/>
                </a:prstGeom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Group 10"/>
          <p:cNvGrpSpPr/>
          <p:nvPr/>
        </p:nvGrpSpPr>
        <p:grpSpPr>
          <a:xfrm>
            <a:off x="4712961" y="2455652"/>
            <a:ext cx="3341553" cy="963133"/>
            <a:chOff x="685800" y="2682240"/>
            <a:chExt cx="7315200" cy="2362200"/>
          </a:xfrm>
        </p:grpSpPr>
        <p:sp>
          <p:nvSpPr>
            <p:cNvPr id="45" name="Arc 44"/>
            <p:cNvSpPr/>
            <p:nvPr/>
          </p:nvSpPr>
          <p:spPr bwMode="auto">
            <a:xfrm rot="11235659">
              <a:off x="698517" y="3282942"/>
              <a:ext cx="2540545" cy="450618"/>
            </a:xfrm>
            <a:prstGeom prst="arc">
              <a:avLst>
                <a:gd name="adj1" fmla="val 10800000"/>
                <a:gd name="adj2" fmla="val 0"/>
              </a:avLst>
            </a:prstGeom>
            <a:ln>
              <a:solidFill>
                <a:schemeClr val="bg1">
                  <a:alpha val="67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85800" y="2682240"/>
              <a:ext cx="7315200" cy="2362200"/>
              <a:chOff x="685800" y="2682240"/>
              <a:chExt cx="7315200" cy="2362200"/>
            </a:xfrm>
          </p:grpSpPr>
          <p:cxnSp>
            <p:nvCxnSpPr>
              <p:cNvPr id="47" name="Straight Connector 46"/>
              <p:cNvCxnSpPr/>
              <p:nvPr/>
            </p:nvCxnSpPr>
            <p:spPr bwMode="auto">
              <a:xfrm flipH="1">
                <a:off x="6705600" y="3368040"/>
                <a:ext cx="914400" cy="1203960"/>
              </a:xfrm>
              <a:prstGeom prst="line">
                <a:avLst/>
              </a:prstGeom>
              <a:ln>
                <a:solidFill>
                  <a:schemeClr val="bg1">
                    <a:alpha val="67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685800" y="2682240"/>
                <a:ext cx="7315200" cy="2362200"/>
                <a:chOff x="685800" y="2682240"/>
                <a:chExt cx="7315200" cy="2362200"/>
              </a:xfrm>
            </p:grpSpPr>
            <p:sp>
              <p:nvSpPr>
                <p:cNvPr id="49" name="Arc 48"/>
                <p:cNvSpPr/>
                <p:nvPr/>
              </p:nvSpPr>
              <p:spPr bwMode="auto">
                <a:xfrm rot="21255830">
                  <a:off x="698391" y="2740536"/>
                  <a:ext cx="4993570" cy="711192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50" name="Arc 49"/>
                <p:cNvSpPr/>
                <p:nvPr/>
              </p:nvSpPr>
              <p:spPr bwMode="auto">
                <a:xfrm rot="870053">
                  <a:off x="1024994" y="4298686"/>
                  <a:ext cx="3383617" cy="699028"/>
                </a:xfrm>
                <a:prstGeom prst="arc">
                  <a:avLst>
                    <a:gd name="adj1" fmla="val 10800000"/>
                    <a:gd name="adj2" fmla="val 21570429"/>
                  </a:avLst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51" name="Straight Connector 50"/>
                <p:cNvCxnSpPr>
                  <a:stCxn id="45" idx="0"/>
                </p:cNvCxnSpPr>
                <p:nvPr/>
              </p:nvCxnSpPr>
              <p:spPr bwMode="auto">
                <a:xfrm flipV="1">
                  <a:off x="3228875" y="2987040"/>
                  <a:ext cx="2409925" cy="68176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>
                  <a:stCxn id="45" idx="0"/>
                </p:cNvCxnSpPr>
                <p:nvPr/>
              </p:nvCxnSpPr>
              <p:spPr bwMode="auto">
                <a:xfrm>
                  <a:off x="3228875" y="3668800"/>
                  <a:ext cx="1114525" cy="137564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 flipV="1">
                  <a:off x="4823460" y="3368040"/>
                  <a:ext cx="2796540" cy="167640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685800" y="3352800"/>
                  <a:ext cx="259080" cy="45720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6019800" y="3200400"/>
                  <a:ext cx="685800" cy="137160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 flipV="1">
                  <a:off x="4823460" y="4572000"/>
                  <a:ext cx="1882140" cy="47244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auto">
                <a:xfrm flipV="1">
                  <a:off x="6118860" y="2682240"/>
                  <a:ext cx="1882140" cy="30480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 flipH="1">
                  <a:off x="7860030" y="2682240"/>
                  <a:ext cx="140970" cy="365760"/>
                </a:xfrm>
                <a:prstGeom prst="line">
                  <a:avLst/>
                </a:prstGeom>
                <a:ln>
                  <a:solidFill>
                    <a:schemeClr val="bg1">
                      <a:alpha val="67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2" name="Picture 11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37" y="3294510"/>
            <a:ext cx="219289" cy="260978"/>
          </a:xfrm>
          <a:prstGeom prst="rect">
            <a:avLst/>
          </a:prstGeom>
        </p:spPr>
      </p:pic>
      <p:pic>
        <p:nvPicPr>
          <p:cNvPr id="13" name="Picture 12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63" y="2921684"/>
            <a:ext cx="219289" cy="260978"/>
          </a:xfrm>
          <a:prstGeom prst="rect">
            <a:avLst/>
          </a:prstGeom>
        </p:spPr>
      </p:pic>
      <p:pic>
        <p:nvPicPr>
          <p:cNvPr id="14" name="Picture 13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2" y="2548858"/>
            <a:ext cx="219289" cy="260978"/>
          </a:xfrm>
          <a:prstGeom prst="rect">
            <a:avLst/>
          </a:prstGeom>
        </p:spPr>
      </p:pic>
      <p:pic>
        <p:nvPicPr>
          <p:cNvPr id="15" name="Picture 14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71" y="2455652"/>
            <a:ext cx="219289" cy="260978"/>
          </a:xfrm>
          <a:prstGeom prst="rect">
            <a:avLst/>
          </a:prstGeom>
        </p:spPr>
      </p:pic>
      <p:pic>
        <p:nvPicPr>
          <p:cNvPr id="16" name="Picture 15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14" y="2331377"/>
            <a:ext cx="219289" cy="260978"/>
          </a:xfrm>
          <a:prstGeom prst="rect">
            <a:avLst/>
          </a:prstGeom>
        </p:spPr>
      </p:pic>
      <p:pic>
        <p:nvPicPr>
          <p:cNvPr id="17" name="Picture 16" descr="vector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74" y="2610996"/>
            <a:ext cx="219289" cy="260978"/>
          </a:xfrm>
          <a:prstGeom prst="rect">
            <a:avLst/>
          </a:prstGeom>
        </p:spPr>
      </p:pic>
      <p:pic>
        <p:nvPicPr>
          <p:cNvPr id="18" name="Picture 17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11" y="2617210"/>
            <a:ext cx="219289" cy="260978"/>
          </a:xfrm>
          <a:prstGeom prst="rect">
            <a:avLst/>
          </a:prstGeom>
        </p:spPr>
      </p:pic>
      <p:pic>
        <p:nvPicPr>
          <p:cNvPr id="19" name="Picture 18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00" y="2990035"/>
            <a:ext cx="219289" cy="260978"/>
          </a:xfrm>
          <a:prstGeom prst="rect">
            <a:avLst/>
          </a:prstGeom>
        </p:spPr>
      </p:pic>
      <p:pic>
        <p:nvPicPr>
          <p:cNvPr id="20" name="Picture 19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26" y="3362861"/>
            <a:ext cx="219289" cy="260978"/>
          </a:xfrm>
          <a:prstGeom prst="rect">
            <a:avLst/>
          </a:prstGeom>
        </p:spPr>
      </p:pic>
      <p:pic>
        <p:nvPicPr>
          <p:cNvPr id="21" name="Picture 20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60" y="2520275"/>
            <a:ext cx="219289" cy="260978"/>
          </a:xfrm>
          <a:prstGeom prst="rect">
            <a:avLst/>
          </a:prstGeom>
        </p:spPr>
      </p:pic>
      <p:pic>
        <p:nvPicPr>
          <p:cNvPr id="22" name="Picture 21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03" y="2400971"/>
            <a:ext cx="219289" cy="260978"/>
          </a:xfrm>
          <a:prstGeom prst="rect">
            <a:avLst/>
          </a:prstGeom>
        </p:spPr>
      </p:pic>
      <p:pic>
        <p:nvPicPr>
          <p:cNvPr id="23" name="Picture 22" descr="warp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67" y="2680590"/>
            <a:ext cx="219289" cy="260978"/>
          </a:xfrm>
          <a:prstGeom prst="rect">
            <a:avLst/>
          </a:prstGeom>
        </p:spPr>
      </p:pic>
      <p:pic>
        <p:nvPicPr>
          <p:cNvPr id="24" name="Picture 23" descr="ccc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65" y="3077028"/>
            <a:ext cx="281025" cy="316902"/>
          </a:xfrm>
          <a:prstGeom prst="rect">
            <a:avLst/>
          </a:prstGeom>
        </p:spPr>
      </p:pic>
      <p:pic>
        <p:nvPicPr>
          <p:cNvPr id="25" name="Picture 24" descr="ccc_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84" y="2591112"/>
            <a:ext cx="281025" cy="316902"/>
          </a:xfrm>
          <a:prstGeom prst="rect">
            <a:avLst/>
          </a:prstGeom>
        </p:spPr>
      </p:pic>
      <p:pic>
        <p:nvPicPr>
          <p:cNvPr id="28" name="Picture 27" descr="starbox-w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42" y="2728834"/>
            <a:ext cx="319286" cy="192850"/>
          </a:xfrm>
          <a:prstGeom prst="rect">
            <a:avLst/>
          </a:prstGeom>
        </p:spPr>
      </p:pic>
      <p:pic>
        <p:nvPicPr>
          <p:cNvPr id="29" name="Picture 28" descr="s2s_phon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20" y="2455652"/>
            <a:ext cx="313271" cy="25674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 flipH="1">
            <a:off x="4921808" y="2766340"/>
            <a:ext cx="626541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5757196" y="2610996"/>
            <a:ext cx="104424" cy="9320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2"/>
            </a:solidFill>
            <a:prstDash val="sysDash"/>
            <a:round/>
            <a:headEnd type="arrow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5792004" y="2673134"/>
            <a:ext cx="139231" cy="621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2"/>
            </a:solidFill>
            <a:prstDash val="sysDash"/>
            <a:round/>
            <a:headEnd type="arrow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5861620" y="2704202"/>
            <a:ext cx="243655" cy="6213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8" name="Freeform 37"/>
          <p:cNvSpPr/>
          <p:nvPr/>
        </p:nvSpPr>
        <p:spPr>
          <a:xfrm>
            <a:off x="4457413" y="2514458"/>
            <a:ext cx="513730" cy="427872"/>
          </a:xfrm>
          <a:custGeom>
            <a:avLst/>
            <a:gdLst>
              <a:gd name="connsiteX0" fmla="*/ 101091 w 1124638"/>
              <a:gd name="connsiteY0" fmla="*/ 202720 h 1049406"/>
              <a:gd name="connsiteX1" fmla="*/ 101091 w 1124638"/>
              <a:gd name="connsiteY1" fmla="*/ 202720 h 1049406"/>
              <a:gd name="connsiteX2" fmla="*/ 195864 w 1124638"/>
              <a:gd name="connsiteY2" fmla="*/ 107942 h 1049406"/>
              <a:gd name="connsiteX3" fmla="*/ 214818 w 1124638"/>
              <a:gd name="connsiteY3" fmla="*/ 82668 h 1049406"/>
              <a:gd name="connsiteX4" fmla="*/ 259046 w 1124638"/>
              <a:gd name="connsiteY4" fmla="*/ 32119 h 1049406"/>
              <a:gd name="connsiteX5" fmla="*/ 296955 w 1124638"/>
              <a:gd name="connsiteY5" fmla="*/ 19482 h 1049406"/>
              <a:gd name="connsiteX6" fmla="*/ 322227 w 1124638"/>
              <a:gd name="connsiteY6" fmla="*/ 19482 h 1049406"/>
              <a:gd name="connsiteX7" fmla="*/ 63182 w 1124638"/>
              <a:gd name="connsiteY7" fmla="*/ 215357 h 1049406"/>
              <a:gd name="connsiteX8" fmla="*/ 126364 w 1124638"/>
              <a:gd name="connsiteY8" fmla="*/ 139534 h 1049406"/>
              <a:gd name="connsiteX9" fmla="*/ 208500 w 1124638"/>
              <a:gd name="connsiteY9" fmla="*/ 88986 h 1049406"/>
              <a:gd name="connsiteX10" fmla="*/ 252727 w 1124638"/>
              <a:gd name="connsiteY10" fmla="*/ 70030 h 1049406"/>
              <a:gd name="connsiteX11" fmla="*/ 284318 w 1124638"/>
              <a:gd name="connsiteY11" fmla="*/ 38438 h 1049406"/>
              <a:gd name="connsiteX12" fmla="*/ 322227 w 1124638"/>
              <a:gd name="connsiteY12" fmla="*/ 13163 h 1049406"/>
              <a:gd name="connsiteX13" fmla="*/ 353818 w 1124638"/>
              <a:gd name="connsiteY13" fmla="*/ 526 h 1049406"/>
              <a:gd name="connsiteX14" fmla="*/ 511773 w 1124638"/>
              <a:gd name="connsiteY14" fmla="*/ 13163 h 1049406"/>
              <a:gd name="connsiteX15" fmla="*/ 600228 w 1124638"/>
              <a:gd name="connsiteY15" fmla="*/ 76349 h 1049406"/>
              <a:gd name="connsiteX16" fmla="*/ 815046 w 1124638"/>
              <a:gd name="connsiteY16" fmla="*/ 246950 h 1049406"/>
              <a:gd name="connsiteX17" fmla="*/ 973001 w 1124638"/>
              <a:gd name="connsiteY17" fmla="*/ 335410 h 1049406"/>
              <a:gd name="connsiteX18" fmla="*/ 1067774 w 1124638"/>
              <a:gd name="connsiteY18" fmla="*/ 404914 h 1049406"/>
              <a:gd name="connsiteX19" fmla="*/ 1086728 w 1124638"/>
              <a:gd name="connsiteY19" fmla="*/ 417551 h 1049406"/>
              <a:gd name="connsiteX20" fmla="*/ 1124638 w 1124638"/>
              <a:gd name="connsiteY20" fmla="*/ 449144 h 1049406"/>
              <a:gd name="connsiteX21" fmla="*/ 1118319 w 1124638"/>
              <a:gd name="connsiteY21" fmla="*/ 423869 h 1049406"/>
              <a:gd name="connsiteX22" fmla="*/ 0 w 1124638"/>
              <a:gd name="connsiteY22" fmla="*/ 1049406 h 104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24638" h="1049406">
                <a:moveTo>
                  <a:pt x="101091" y="202720"/>
                </a:moveTo>
                <a:lnTo>
                  <a:pt x="101091" y="202720"/>
                </a:lnTo>
                <a:cubicBezTo>
                  <a:pt x="132682" y="171127"/>
                  <a:pt x="169059" y="143685"/>
                  <a:pt x="195864" y="107942"/>
                </a:cubicBezTo>
                <a:cubicBezTo>
                  <a:pt x="202182" y="99517"/>
                  <a:pt x="208779" y="91295"/>
                  <a:pt x="214818" y="82668"/>
                </a:cubicBezTo>
                <a:cubicBezTo>
                  <a:pt x="232176" y="57868"/>
                  <a:pt x="233517" y="43466"/>
                  <a:pt x="259046" y="32119"/>
                </a:cubicBezTo>
                <a:cubicBezTo>
                  <a:pt x="271218" y="26709"/>
                  <a:pt x="283635" y="19482"/>
                  <a:pt x="296955" y="19482"/>
                </a:cubicBezTo>
                <a:lnTo>
                  <a:pt x="322227" y="19482"/>
                </a:lnTo>
                <a:lnTo>
                  <a:pt x="63182" y="215357"/>
                </a:lnTo>
                <a:cubicBezTo>
                  <a:pt x="79191" y="194010"/>
                  <a:pt x="102631" y="157791"/>
                  <a:pt x="126364" y="139534"/>
                </a:cubicBezTo>
                <a:cubicBezTo>
                  <a:pt x="148433" y="122557"/>
                  <a:pt x="180477" y="100996"/>
                  <a:pt x="208500" y="88986"/>
                </a:cubicBezTo>
                <a:cubicBezTo>
                  <a:pt x="273546" y="61109"/>
                  <a:pt x="168953" y="111924"/>
                  <a:pt x="252727" y="70030"/>
                </a:cubicBezTo>
                <a:cubicBezTo>
                  <a:pt x="275896" y="35278"/>
                  <a:pt x="252727" y="64766"/>
                  <a:pt x="284318" y="38438"/>
                </a:cubicBezTo>
                <a:cubicBezTo>
                  <a:pt x="315870" y="12143"/>
                  <a:pt x="288917" y="24268"/>
                  <a:pt x="322227" y="13163"/>
                </a:cubicBezTo>
                <a:cubicBezTo>
                  <a:pt x="339332" y="-3942"/>
                  <a:pt x="328907" y="526"/>
                  <a:pt x="353818" y="526"/>
                </a:cubicBezTo>
                <a:lnTo>
                  <a:pt x="511773" y="13163"/>
                </a:lnTo>
                <a:cubicBezTo>
                  <a:pt x="541258" y="34225"/>
                  <a:pt x="571626" y="54102"/>
                  <a:pt x="600228" y="76349"/>
                </a:cubicBezTo>
                <a:cubicBezTo>
                  <a:pt x="647284" y="112950"/>
                  <a:pt x="752756" y="205421"/>
                  <a:pt x="815046" y="246950"/>
                </a:cubicBezTo>
                <a:cubicBezTo>
                  <a:pt x="977995" y="355589"/>
                  <a:pt x="846198" y="261994"/>
                  <a:pt x="973001" y="335410"/>
                </a:cubicBezTo>
                <a:cubicBezTo>
                  <a:pt x="1033870" y="370652"/>
                  <a:pt x="1019356" y="367252"/>
                  <a:pt x="1067774" y="404914"/>
                </a:cubicBezTo>
                <a:cubicBezTo>
                  <a:pt x="1073768" y="409576"/>
                  <a:pt x="1080895" y="412690"/>
                  <a:pt x="1086728" y="417551"/>
                </a:cubicBezTo>
                <a:cubicBezTo>
                  <a:pt x="1135379" y="458095"/>
                  <a:pt x="1077575" y="417765"/>
                  <a:pt x="1124638" y="449144"/>
                </a:cubicBezTo>
                <a:lnTo>
                  <a:pt x="1118319" y="423869"/>
                </a:lnTo>
                <a:lnTo>
                  <a:pt x="0" y="1049406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Multi-Stage Voice Quality Assurance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StarNet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Analyzer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StarPath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Traffic Shaping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StarWatch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Call Quality Monitoring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53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Bring Your Own Broadband</a:t>
            </a:r>
            <a:endParaRPr lang="en-US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50852"/>
            <a:ext cx="5120639" cy="3840479"/>
          </a:xfrm>
          <a:prstGeom prst="rect">
            <a:avLst/>
          </a:prstGeom>
        </p:spPr>
      </p:pic>
      <p:pic>
        <p:nvPicPr>
          <p:cNvPr id="7" name="Picture 6" descr="dashboard grap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 b="4033"/>
          <a:stretch/>
        </p:blipFill>
        <p:spPr>
          <a:xfrm>
            <a:off x="4195141" y="1949174"/>
            <a:ext cx="4286250" cy="1905000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Multi-Stage Voice Quality Assurance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StarNet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Analyzer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StarPath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Traffic Shaping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StarWatch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Call Quality Monitoring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7665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71859" y="2626361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UC&amp;C</a:t>
            </a:r>
            <a:endParaRPr lang="en-US" sz="8000" spc="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4364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End-to-End Blended Architecture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00549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spc="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Bring Your Own Broadband</a:t>
            </a:r>
            <a:endParaRPr lang="en-US" sz="3600" spc="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34648"/>
            <a:ext cx="9189124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spc="-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Unified Communications &amp; Collaboration</a:t>
            </a:r>
            <a:endParaRPr lang="en-US" sz="3600" spc="-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0315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27" name="Picture 26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41" y="727996"/>
            <a:ext cx="5120266" cy="384019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 bwMode="auto">
          <a:xfrm>
            <a:off x="3997532" y="830127"/>
            <a:ext cx="4685748" cy="2369198"/>
          </a:xfrm>
          <a:prstGeom prst="cloud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accent3">
                  <a:tint val="50000"/>
                  <a:shade val="100000"/>
                  <a:satMod val="35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Picture 15" descr="Star-logo-with-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76" y="1792871"/>
            <a:ext cx="604123" cy="749112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UC&amp;C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23" name="Lightning Bolt 22"/>
          <p:cNvSpPr/>
          <p:nvPr/>
        </p:nvSpPr>
        <p:spPr bwMode="auto">
          <a:xfrm>
            <a:off x="7419708" y="2988730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Lightning Bolt 23"/>
          <p:cNvSpPr/>
          <p:nvPr/>
        </p:nvSpPr>
        <p:spPr bwMode="auto">
          <a:xfrm flipH="1">
            <a:off x="4576669" y="2988730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Lightning Bolt 24"/>
          <p:cNvSpPr/>
          <p:nvPr/>
        </p:nvSpPr>
        <p:spPr bwMode="auto">
          <a:xfrm rot="472064">
            <a:off x="5945540" y="3146677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56" r="3465" b="6430"/>
          <a:stretch/>
        </p:blipFill>
        <p:spPr bwMode="auto">
          <a:xfrm>
            <a:off x="4415230" y="3462570"/>
            <a:ext cx="348081" cy="63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510696" y="3643512"/>
            <a:ext cx="1203739" cy="924684"/>
            <a:chOff x="2362200" y="1600201"/>
            <a:chExt cx="5272338" cy="3505200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" t="12575" r="5236" b="7377"/>
            <a:stretch/>
          </p:blipFill>
          <p:spPr bwMode="auto">
            <a:xfrm>
              <a:off x="2362200" y="1600201"/>
              <a:ext cx="5272338" cy="3505200"/>
            </a:xfrm>
            <a:prstGeom prst="rect">
              <a:avLst/>
            </a:prstGeom>
            <a:noFill/>
            <a:ln>
              <a:noFill/>
            </a:ln>
            <a:effectLst>
              <a:outerShdw dist="63499" dir="5400000" algn="ctr" rotWithShape="0">
                <a:schemeClr val="bg2">
                  <a:alpha val="4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1640" y="1905000"/>
              <a:ext cx="3593992" cy="205567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186380" y="3462570"/>
            <a:ext cx="1203739" cy="924684"/>
            <a:chOff x="2362200" y="1600201"/>
            <a:chExt cx="5272338" cy="3505200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" t="12575" r="5236" b="7377"/>
            <a:stretch/>
          </p:blipFill>
          <p:spPr bwMode="auto">
            <a:xfrm>
              <a:off x="2362200" y="1600201"/>
              <a:ext cx="5272338" cy="3505200"/>
            </a:xfrm>
            <a:prstGeom prst="rect">
              <a:avLst/>
            </a:prstGeom>
            <a:noFill/>
            <a:ln>
              <a:noFill/>
            </a:ln>
            <a:effectLst>
              <a:outerShdw dist="63499" dir="5400000" algn="ctr" rotWithShape="0">
                <a:schemeClr val="bg2">
                  <a:alpha val="4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1640" y="1905000"/>
              <a:ext cx="3593992" cy="2055670"/>
            </a:xfrm>
            <a:prstGeom prst="rect">
              <a:avLst/>
            </a:prstGeom>
          </p:spPr>
        </p:pic>
      </p:grpSp>
      <p:pic>
        <p:nvPicPr>
          <p:cNvPr id="35" name="Picture 13" descr="Screen shot 2013-03-07 at 9.51.1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44" y="1191769"/>
            <a:ext cx="1188336" cy="80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Login Screen">
            <a:hlinkClick r:id="rId8" tooltip="YouTube Introduction To The Application Framework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04" y="1589197"/>
            <a:ext cx="1195878" cy="81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31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39809"/>
            <a:ext cx="5120639" cy="3840479"/>
          </a:xfrm>
          <a:prstGeom prst="rect">
            <a:avLst/>
          </a:prstGeom>
        </p:spPr>
      </p:pic>
      <p:pic>
        <p:nvPicPr>
          <p:cNvPr id="7" name="Picture 4" descr="Screen shot 2013-04-25 at 3.15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04" y="1369692"/>
            <a:ext cx="4332772" cy="311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UC&amp;C 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867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39809"/>
            <a:ext cx="5120639" cy="3840479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UC&amp;C 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82435" y="1468783"/>
            <a:ext cx="3641206" cy="2754972"/>
            <a:chOff x="3020481" y="1138959"/>
            <a:chExt cx="5303160" cy="3670100"/>
          </a:xfrm>
        </p:grpSpPr>
        <p:pic>
          <p:nvPicPr>
            <p:cNvPr id="5" name="Picture 4">
              <a:hlinkClick r:id="rId3" tooltip="YouTube Video Introduction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3875" r="96250">
                          <a14:foregroundMark x1="51000" y1="75833" x2="51000" y2="75833"/>
                          <a14:foregroundMark x1="39000" y1="71500" x2="39000" y2="71500"/>
                          <a14:foregroundMark x1="18875" y1="64833" x2="18875" y2="64833"/>
                          <a14:foregroundMark x1="83250" y1="86667" x2="11125" y2="61833"/>
                          <a14:foregroundMark x1="9750" y1="61333" x2="5750" y2="5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5280">
              <a:off x="5031761" y="1517179"/>
              <a:ext cx="3657600" cy="292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hlinkClick r:id="rId3" tooltip="YouTube Video Introduction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667" l="1500" r="97375">
                          <a14:foregroundMark x1="4875" y1="60000" x2="4875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83623">
              <a:off x="2654762" y="1504678"/>
              <a:ext cx="3657600" cy="292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8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39809"/>
            <a:ext cx="5120639" cy="384047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043" y="1155276"/>
            <a:ext cx="3870394" cy="283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7"/>
              </a:srgbClr>
            </a:outerShdw>
          </a:effec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UC&amp;C 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502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39809"/>
            <a:ext cx="5120639" cy="3840479"/>
          </a:xfrm>
          <a:prstGeom prst="rect">
            <a:avLst/>
          </a:prstGeom>
        </p:spPr>
      </p:pic>
      <p:pic>
        <p:nvPicPr>
          <p:cNvPr id="5" name="Picture 5" descr="Messages Star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22" y="1227735"/>
            <a:ext cx="4290390" cy="299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UC&amp;C 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6783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Unified Communications &amp; Collaboration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39809"/>
            <a:ext cx="5120639" cy="3840479"/>
          </a:xfrm>
          <a:prstGeom prst="rect">
            <a:avLst/>
          </a:prstGeom>
        </p:spPr>
      </p:pic>
      <p:pic>
        <p:nvPicPr>
          <p:cNvPr id="5" name="Picture 13" descr="StarVid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81" y="1446695"/>
            <a:ext cx="4087364" cy="274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Orion UC&amp;C Applications Cloud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StarScope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2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Presence and Call Control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StarPhone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for iPhone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Personal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Activities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StarVideo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StarChat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485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4364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End-to-End Blended Architecture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00549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spc="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Bring Your Own Broadband</a:t>
            </a:r>
            <a:endParaRPr lang="en-US" sz="3600" spc="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34648"/>
            <a:ext cx="9189124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spc="-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Unified Communications &amp; Collaboration</a:t>
            </a:r>
            <a:endParaRPr lang="en-US" sz="3600" spc="-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368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859" y="144364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-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E2EBA</a:t>
            </a:r>
            <a:endParaRPr lang="en-US" sz="8000" spc="-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1859" y="1385362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BYOB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1859" y="2626361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UC&amp;C</a:t>
            </a:r>
            <a:endParaRPr lang="en-US" sz="8000" spc="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8953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779076" y="461374"/>
            <a:ext cx="6107044" cy="657225"/>
          </a:xfrm>
        </p:spPr>
        <p:txBody>
          <a:bodyPr anchor="t">
            <a:normAutofit/>
          </a:bodyPr>
          <a:lstStyle/>
          <a:p>
            <a:pPr marL="0" indent="0" algn="l">
              <a:buNone/>
            </a:pPr>
            <a:r>
              <a:rPr lang="en-US" sz="2000" b="1" dirty="0" smtClean="0"/>
              <a:t>/</a:t>
            </a:r>
            <a:r>
              <a:rPr lang="en-US" sz="2000" b="1" dirty="0"/>
              <a:t>company/star2star-communications-</a:t>
            </a:r>
            <a:r>
              <a:rPr lang="en-US" sz="2000" b="1" dirty="0" smtClean="0"/>
              <a:t>llc</a:t>
            </a:r>
          </a:p>
          <a:p>
            <a:pPr marL="0" indent="0" algn="l">
              <a:buNone/>
            </a:pP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3738" y="7896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76" y="388197"/>
            <a:ext cx="7620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76" y="1219055"/>
            <a:ext cx="640080" cy="64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904" y="1967716"/>
            <a:ext cx="731520" cy="731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79076" y="1252184"/>
            <a:ext cx="8229600" cy="606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/</a:t>
            </a:r>
            <a:r>
              <a:rPr lang="en-US" sz="2000" b="1" dirty="0"/>
              <a:t>star2star @star2star</a:t>
            </a:r>
            <a:endParaRPr lang="en-US" sz="20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79076" y="2079550"/>
            <a:ext cx="8229600" cy="606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/</a:t>
            </a:r>
            <a:r>
              <a:rPr lang="en-US" sz="2000" b="1" dirty="0"/>
              <a:t>star2star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754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859" y="144364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-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E2EBA</a:t>
            </a:r>
            <a:endParaRPr lang="en-US" sz="8000" spc="-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1859" y="1385362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BYOB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1859" y="2626361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UC&amp;C</a:t>
            </a:r>
            <a:endParaRPr lang="en-US" sz="8000" spc="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4364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End-to-End Blended Architecture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9631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End-to-End Blended Architecture</a:t>
            </a:r>
          </a:p>
        </p:txBody>
      </p:sp>
      <p:pic>
        <p:nvPicPr>
          <p:cNvPr id="27" name="Picture 26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41" y="727996"/>
            <a:ext cx="5120266" cy="384019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 bwMode="auto">
          <a:xfrm>
            <a:off x="3997532" y="830127"/>
            <a:ext cx="4685748" cy="2369198"/>
          </a:xfrm>
          <a:prstGeom prst="cloud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chemeClr val="accent3">
                  <a:tint val="50000"/>
                  <a:shade val="100000"/>
                  <a:satMod val="35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officebuildin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32" y="3357272"/>
            <a:ext cx="782015" cy="1000328"/>
          </a:xfrm>
          <a:prstGeom prst="rect">
            <a:avLst/>
          </a:prstGeom>
        </p:spPr>
      </p:pic>
      <p:pic>
        <p:nvPicPr>
          <p:cNvPr id="9" name="Picture 8" descr="starbox-w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66" y="3775397"/>
            <a:ext cx="393548" cy="266311"/>
          </a:xfrm>
          <a:prstGeom prst="rect">
            <a:avLst/>
          </a:prstGeom>
        </p:spPr>
      </p:pic>
      <p:pic>
        <p:nvPicPr>
          <p:cNvPr id="11" name="Picture 10" descr="officebuilding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29" y="3409921"/>
            <a:ext cx="1039302" cy="1000328"/>
          </a:xfrm>
          <a:prstGeom prst="rect">
            <a:avLst/>
          </a:prstGeom>
        </p:spPr>
      </p:pic>
      <p:pic>
        <p:nvPicPr>
          <p:cNvPr id="13" name="Picture 12" descr="starbox-w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73" y="3778463"/>
            <a:ext cx="393548" cy="266311"/>
          </a:xfrm>
          <a:prstGeom prst="rect">
            <a:avLst/>
          </a:prstGeom>
        </p:spPr>
      </p:pic>
      <p:pic>
        <p:nvPicPr>
          <p:cNvPr id="14" name="Picture 13" descr="officebuildin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08" y="3567867"/>
            <a:ext cx="782015" cy="1000328"/>
          </a:xfrm>
          <a:prstGeom prst="rect">
            <a:avLst/>
          </a:prstGeom>
        </p:spPr>
      </p:pic>
      <p:pic>
        <p:nvPicPr>
          <p:cNvPr id="15" name="Picture 14" descr="starbox-w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29" y="3985992"/>
            <a:ext cx="393548" cy="266311"/>
          </a:xfrm>
          <a:prstGeom prst="rect">
            <a:avLst/>
          </a:prstGeom>
        </p:spPr>
      </p:pic>
      <p:pic>
        <p:nvPicPr>
          <p:cNvPr id="16" name="Picture 15" descr="Star-logo-with-T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76" y="1792871"/>
            <a:ext cx="604123" cy="749112"/>
          </a:xfrm>
          <a:prstGeom prst="rect">
            <a:avLst/>
          </a:prstGeom>
        </p:spPr>
      </p:pic>
      <p:pic>
        <p:nvPicPr>
          <p:cNvPr id="17" name="Picture 16" descr="cloudautoattenda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93" y="2278740"/>
            <a:ext cx="1263572" cy="842382"/>
          </a:xfrm>
          <a:prstGeom prst="rect">
            <a:avLst/>
          </a:prstGeom>
        </p:spPr>
      </p:pic>
      <p:pic>
        <p:nvPicPr>
          <p:cNvPr id="18" name="Picture 17" descr="cloudvoicemai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09" y="1699602"/>
            <a:ext cx="1263572" cy="842382"/>
          </a:xfrm>
          <a:prstGeom prst="rect">
            <a:avLst/>
          </a:prstGeom>
        </p:spPr>
      </p:pic>
      <p:pic>
        <p:nvPicPr>
          <p:cNvPr id="19" name="Picture 18" descr="cloudconferenc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75" y="1646953"/>
            <a:ext cx="1263572" cy="842382"/>
          </a:xfrm>
          <a:prstGeom prst="rect">
            <a:avLst/>
          </a:prstGeom>
        </p:spPr>
      </p:pic>
      <p:pic>
        <p:nvPicPr>
          <p:cNvPr id="20" name="Picture 19" descr="cloudremo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42" y="1093371"/>
            <a:ext cx="1263572" cy="842382"/>
          </a:xfrm>
          <a:prstGeom prst="rect">
            <a:avLst/>
          </a:prstGeom>
        </p:spPr>
      </p:pic>
      <p:pic>
        <p:nvPicPr>
          <p:cNvPr id="21" name="Picture 20" descr="cloudstarfax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21" y="1015167"/>
            <a:ext cx="1263572" cy="842382"/>
          </a:xfrm>
          <a:prstGeom prst="rect">
            <a:avLst/>
          </a:prstGeom>
        </p:spPr>
      </p:pic>
      <p:pic>
        <p:nvPicPr>
          <p:cNvPr id="22" name="Picture 21" descr="cloudstarcen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66" y="909869"/>
            <a:ext cx="1263572" cy="842382"/>
          </a:xfrm>
          <a:prstGeom prst="rect">
            <a:avLst/>
          </a:prstGeom>
        </p:spPr>
      </p:pic>
      <p:sp>
        <p:nvSpPr>
          <p:cNvPr id="23" name="Lightning Bolt 22"/>
          <p:cNvSpPr/>
          <p:nvPr/>
        </p:nvSpPr>
        <p:spPr bwMode="auto">
          <a:xfrm>
            <a:off x="7419708" y="2988730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Lightning Bolt 23"/>
          <p:cNvSpPr/>
          <p:nvPr/>
        </p:nvSpPr>
        <p:spPr bwMode="auto">
          <a:xfrm flipH="1">
            <a:off x="4576669" y="2988730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Lightning Bolt 24"/>
          <p:cNvSpPr/>
          <p:nvPr/>
        </p:nvSpPr>
        <p:spPr bwMode="auto">
          <a:xfrm rot="472064">
            <a:off x="5945540" y="3146677"/>
            <a:ext cx="368542" cy="473840"/>
          </a:xfrm>
          <a:prstGeom prst="lightningBol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Auto Attendant Servers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Voicemail Servers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Conferencing Servers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Remote Servers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StarFax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Servers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StarCenter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Advanced Call Center</a:t>
            </a:r>
          </a:p>
        </p:txBody>
      </p:sp>
    </p:spTree>
    <p:extLst>
      <p:ext uri="{BB962C8B-B14F-4D97-AF65-F5344CB8AC3E}">
        <p14:creationId xmlns:p14="http://schemas.microsoft.com/office/powerpoint/2010/main" val="174650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End-to-End Blended Architecture</a:t>
            </a: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46705"/>
            <a:ext cx="5120639" cy="3840479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Edge traffic shaping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Dual WAN capable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Performance monitoring 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Remote management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Local survivability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Solid state device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Low power consumption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00" r="93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486" y="1252047"/>
            <a:ext cx="4191000" cy="314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838794" y="1452977"/>
            <a:ext cx="19812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None/>
              <a:defRPr sz="2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defRPr>
            </a:lvl1pPr>
            <a:lvl2pPr marL="263525" lvl="1" indent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5F6B6F"/>
              </a:buClr>
              <a:buSzPct val="70000"/>
              <a:buNone/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defRPr>
            </a:lvl2pPr>
            <a:lvl3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3pPr>
            <a:lvl4pPr marL="12573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4pPr>
            <a:lvl5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5pPr>
            <a:lvl6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6pPr>
            <a:lvl7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7pPr>
            <a:lvl8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8pPr>
            <a:lvl9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9pPr>
          </a:lstStyle>
          <a:p>
            <a:r>
              <a:rPr lang="en-US" sz="1800" dirty="0" err="1"/>
              <a:t>StarBox</a:t>
            </a:r>
            <a:r>
              <a:rPr lang="en-US" sz="1800" dirty="0"/>
              <a:t> Lite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99234" y="1755293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None/>
              <a:defRPr sz="2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defRPr>
            </a:lvl1pPr>
            <a:lvl2pPr marL="263525" lvl="1" indent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5F6B6F"/>
              </a:buClr>
              <a:buSzPct val="70000"/>
              <a:buNone/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defRPr>
            </a:lvl2pPr>
            <a:lvl3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3pPr>
            <a:lvl4pPr marL="12573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4pPr>
            <a:lvl5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5pPr>
            <a:lvl6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6pPr>
            <a:lvl7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7pPr>
            <a:lvl8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8pPr>
            <a:lvl9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9pPr>
          </a:lstStyle>
          <a:p>
            <a:r>
              <a:rPr lang="en-US" sz="1800" dirty="0" err="1"/>
              <a:t>StarBox</a:t>
            </a:r>
            <a:r>
              <a:rPr lang="en-US" sz="1800" dirty="0"/>
              <a:t> </a:t>
            </a:r>
            <a:r>
              <a:rPr lang="en-US" sz="1800" dirty="0"/>
              <a:t>2250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6509689" y="3629649"/>
            <a:ext cx="2209800" cy="430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28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ea typeface="ＭＳ Ｐゴシック" charset="0"/>
              </a:defRPr>
            </a:lvl1pPr>
            <a:lvl2pPr marL="263525" lvl="1" indent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5F6B6F"/>
              </a:buClr>
              <a:buSzPct val="70000"/>
              <a:buNone/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defRPr>
            </a:lvl2pPr>
            <a:lvl3pPr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3pPr>
            <a:lvl4pPr marL="12573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</a:defRPr>
            </a:lvl4pPr>
            <a:lvl5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5pPr>
            <a:lvl6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6pPr>
            <a:lvl7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7pPr>
            <a:lvl8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8pPr>
            <a:lvl9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StarBox</a:t>
            </a:r>
            <a:r>
              <a:rPr lang="en-US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 5500</a:t>
            </a:r>
          </a:p>
        </p:txBody>
      </p:sp>
    </p:spTree>
    <p:extLst>
      <p:ext uri="{BB962C8B-B14F-4D97-AF65-F5344CB8AC3E}">
        <p14:creationId xmlns:p14="http://schemas.microsoft.com/office/powerpoint/2010/main" val="27850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End-to-End Blended Architecture</a:t>
            </a: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50613"/>
            <a:ext cx="5120639" cy="3840479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Line pooling across locations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Line bursting on demand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0" name="Picture 4" descr="l3ne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14" y="1047097"/>
            <a:ext cx="25349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37180"/>
          <a:stretch/>
        </p:blipFill>
        <p:spPr bwMode="auto">
          <a:xfrm rot="10800000">
            <a:off x="5441514" y="2802914"/>
            <a:ext cx="25349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97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71859" y="1385363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BYOB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1859" y="2626361"/>
            <a:ext cx="457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8000" spc="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UC&amp;C</a:t>
            </a:r>
            <a:endParaRPr lang="en-US" sz="8000" spc="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4364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End-to-End Blended Architecture</a:t>
            </a:r>
            <a:endParaRPr 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39721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3600" spc="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cs typeface="Arial Black"/>
              </a:rPr>
              <a:t>Bring Your Own Broadband</a:t>
            </a:r>
            <a:endParaRPr lang="en-US" sz="3600" spc="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5746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Bring Your Own Broadband</a:t>
            </a:r>
            <a:endParaRPr lang="en-US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50852"/>
            <a:ext cx="5120639" cy="3840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30" y="1391478"/>
            <a:ext cx="1845525" cy="2775226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Multi-Stage Voice Quality Assurance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StarNet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Analyzer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StarPath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Traffic Shaping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StarWatch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Call Quality Monitoring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4200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  <a:ea typeface="+mn-ea"/>
                <a:cs typeface="Arial Black"/>
              </a:rPr>
              <a:t>Bring Your Own Broadband</a:t>
            </a:r>
            <a:endParaRPr lang="en-US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  <a:ea typeface="+mn-ea"/>
              <a:cs typeface="Arial Black"/>
            </a:endParaRPr>
          </a:p>
        </p:txBody>
      </p:sp>
      <p:pic>
        <p:nvPicPr>
          <p:cNvPr id="31" name="Picture 30" descr="gradi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9" y="750852"/>
            <a:ext cx="5120639" cy="3840479"/>
          </a:xfrm>
          <a:prstGeom prst="rect">
            <a:avLst/>
          </a:prstGeom>
        </p:spPr>
      </p:pic>
      <p:pic>
        <p:nvPicPr>
          <p:cNvPr id="6" name="Picture 5" descr="bandwidth 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/>
          <a:stretch/>
        </p:blipFill>
        <p:spPr>
          <a:xfrm>
            <a:off x="4390887" y="1839844"/>
            <a:ext cx="3904847" cy="2088725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040722"/>
            <a:ext cx="6011863" cy="37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800">
                <a:solidFill>
                  <a:srgbClr val="5F6B6F"/>
                </a:solidFill>
                <a:latin typeface="+mn-lt"/>
                <a:ea typeface="ＭＳ Ｐゴシック" charset="0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4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20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5pPr>
            <a:lvl6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6pPr>
            <a:lvl7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7pPr>
            <a:lvl8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8pPr>
            <a:lvl9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C697"/>
              </a:buClr>
              <a:buSzPct val="70000"/>
              <a:buChar char="•"/>
              <a:defRPr sz="1600">
                <a:solidFill>
                  <a:srgbClr val="5F6B6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Multi-Stage Voice Quality Assurance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StarNet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Analyzer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StarPath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Traffic Shaping</a:t>
            </a:r>
          </a:p>
          <a:p>
            <a:pPr marL="263525" lvl="1" indent="0" eaLnBrk="1" hangingPunct="1">
              <a:lnSpc>
                <a:spcPct val="95000"/>
              </a:lnSpc>
              <a:spcBef>
                <a:spcPct val="0"/>
              </a:spcBef>
              <a:buClr>
                <a:srgbClr val="5F6B6F"/>
              </a:buClr>
              <a:buNone/>
            </a:pP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StarWatch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Call Quality Monitoring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957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r2Star 16-9 Template">
  <a:themeElements>
    <a:clrScheme name="Custom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FFFFFF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Architecture 2.0 May2013.thmx</Template>
  <TotalTime>6625</TotalTime>
  <Words>486</Words>
  <Application>Microsoft Macintosh PowerPoint</Application>
  <PresentationFormat>On-screen Show (16:9)</PresentationFormat>
  <Paragraphs>160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Star2Star 16-9 Template</vt:lpstr>
      <vt:lpstr>The World’s Most Complete Communications System</vt:lpstr>
      <vt:lpstr>PowerPoint Presentation</vt:lpstr>
      <vt:lpstr>PowerPoint Presentation</vt:lpstr>
      <vt:lpstr>End-to-End Blended Architecture</vt:lpstr>
      <vt:lpstr>End-to-End Blended Architecture</vt:lpstr>
      <vt:lpstr>End-to-End Blended Architecture</vt:lpstr>
      <vt:lpstr>PowerPoint Presentation</vt:lpstr>
      <vt:lpstr>Bring Your Own Broadband</vt:lpstr>
      <vt:lpstr>Bring Your Own Broadband</vt:lpstr>
      <vt:lpstr>Bring Your Own Broadband</vt:lpstr>
      <vt:lpstr>Bring Your Own Broadband</vt:lpstr>
      <vt:lpstr>PowerPoint Presentation</vt:lpstr>
      <vt:lpstr>Unified Communications &amp; Collaboration</vt:lpstr>
      <vt:lpstr>Unified Communications &amp; Collaboration</vt:lpstr>
      <vt:lpstr>Unified Communications &amp; Collaboration</vt:lpstr>
      <vt:lpstr>Unified Communications &amp; Collaboration</vt:lpstr>
      <vt:lpstr>Unified Communications &amp; Collaboration</vt:lpstr>
      <vt:lpstr>Unified Communications &amp; Collaboration</vt:lpstr>
      <vt:lpstr>PowerPoint Presentation</vt:lpstr>
      <vt:lpstr>PowerPoint Presentation</vt:lpstr>
    </vt:vector>
  </TitlesOfParts>
  <Manager/>
  <Company>Star2Star Communications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Heading Here</dc:title>
  <dc:subject/>
  <dc:creator>Graham Potter</dc:creator>
  <cp:keywords/>
  <dc:description/>
  <cp:lastModifiedBy>Jamaal Savwoir</cp:lastModifiedBy>
  <cp:revision>46</cp:revision>
  <dcterms:created xsi:type="dcterms:W3CDTF">2012-05-16T14:49:13Z</dcterms:created>
  <dcterms:modified xsi:type="dcterms:W3CDTF">2013-06-04T16:51:52Z</dcterms:modified>
  <cp:category/>
</cp:coreProperties>
</file>