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70" r:id="rId16"/>
    <p:sldId id="271" r:id="rId17"/>
    <p:sldId id="272" r:id="rId18"/>
    <p:sldId id="273" r:id="rId19"/>
    <p:sldId id="278"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A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C2EFE-8BF0-8749-9A2D-084EF74230BE}" type="datetimeFigureOut">
              <a:rPr lang="en-US" smtClean="0"/>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71947-A51B-844E-82C2-13274CDACBA3}" type="slidenum">
              <a:rPr lang="en-US" smtClean="0"/>
              <a:t>‹#›</a:t>
            </a:fld>
            <a:endParaRPr lang="en-US"/>
          </a:p>
        </p:txBody>
      </p:sp>
    </p:spTree>
    <p:extLst>
      <p:ext uri="{BB962C8B-B14F-4D97-AF65-F5344CB8AC3E}">
        <p14:creationId xmlns:p14="http://schemas.microsoft.com/office/powerpoint/2010/main" val="3231155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7F4B0A-5414-4D6B-B83E-2E6E5E57935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11C78D-58D3-4742-9770-0FDDAEE45A3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8CE94-DFC3-4165-9EF6-F17BD237B5E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18CE94-DFC3-4165-9EF6-F17BD237B5E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6DDDB0-1636-4AE0-BE6B-CA9EF74DDAF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927" y="2517331"/>
            <a:ext cx="7772400" cy="678800"/>
          </a:xfrm>
        </p:spPr>
        <p:txBody>
          <a:bodyPr>
            <a:normAutofit/>
          </a:bodyPr>
          <a:lstStyle>
            <a:lvl1pPr algn="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998527" y="3162873"/>
            <a:ext cx="6400800" cy="655660"/>
          </a:xfrm>
        </p:spPr>
        <p:txBody>
          <a:bodyPr/>
          <a:lstStyle>
            <a:lvl1pPr marL="0" indent="0" algn="r">
              <a:buNone/>
              <a:defRPr>
                <a:solidFill>
                  <a:srgbClr val="354A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9677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756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007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702" y="1297408"/>
            <a:ext cx="4183098" cy="4691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7408"/>
            <a:ext cx="4183098" cy="4691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28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12702" y="1297407"/>
            <a:ext cx="41846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12702" y="1950455"/>
            <a:ext cx="4184686" cy="40380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97407"/>
            <a:ext cx="41862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0455"/>
            <a:ext cx="4186273" cy="40380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041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6DC83C-21D9-DD4E-AF5A-B39AD283453A}" type="datetimeFigureOut">
              <a:rPr lang="en-US" smtClean="0"/>
              <a:t>5/31/2013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3C3553-126E-ED48-A8DB-F3612A3CAE80}" type="slidenum">
              <a:rPr lang="en-US" smtClean="0"/>
              <a:t>‹#›</a:t>
            </a:fld>
            <a:endParaRPr lang="en-US"/>
          </a:p>
        </p:txBody>
      </p:sp>
    </p:spTree>
    <p:extLst>
      <p:ext uri="{BB962C8B-B14F-4D97-AF65-F5344CB8AC3E}">
        <p14:creationId xmlns:p14="http://schemas.microsoft.com/office/powerpoint/2010/main" val="397212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2243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28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41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6DC83C-21D9-DD4E-AF5A-B39AD283453A}" type="datetimeFigureOut">
              <a:rPr lang="en-US" smtClean="0"/>
              <a:t>5/31/2013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53C3553-126E-ED48-A8DB-F3612A3CAE80}" type="slidenum">
              <a:rPr lang="en-US" smtClean="0"/>
              <a:t>‹#›</a:t>
            </a:fld>
            <a:endParaRPr lang="en-US"/>
          </a:p>
        </p:txBody>
      </p:sp>
    </p:spTree>
    <p:extLst>
      <p:ext uri="{BB962C8B-B14F-4D97-AF65-F5344CB8AC3E}">
        <p14:creationId xmlns:p14="http://schemas.microsoft.com/office/powerpoint/2010/main" val="35040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6DC83C-21D9-DD4E-AF5A-B39AD283453A}" type="datetimeFigureOut">
              <a:rPr lang="en-US" smtClean="0"/>
              <a:t>5/31/2013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53C3553-126E-ED48-A8DB-F3612A3CAE80}" type="slidenum">
              <a:rPr lang="en-US" smtClean="0"/>
              <a:t>‹#›</a:t>
            </a:fld>
            <a:endParaRPr lang="en-US"/>
          </a:p>
        </p:txBody>
      </p:sp>
    </p:spTree>
    <p:extLst>
      <p:ext uri="{BB962C8B-B14F-4D97-AF65-F5344CB8AC3E}">
        <p14:creationId xmlns:p14="http://schemas.microsoft.com/office/powerpoint/2010/main" val="12110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26DC83C-21D9-DD4E-AF5A-B39AD283453A}" type="datetimeFigureOut">
              <a:rPr lang="en-US" smtClean="0"/>
              <a:t>5/31/2013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53C3553-126E-ED48-A8DB-F3612A3CAE80}" type="slidenum">
              <a:rPr lang="en-US" smtClean="0"/>
              <a:t>‹#›</a:t>
            </a:fld>
            <a:endParaRPr lang="en-US"/>
          </a:p>
        </p:txBody>
      </p:sp>
    </p:spTree>
    <p:extLst>
      <p:ext uri="{BB962C8B-B14F-4D97-AF65-F5344CB8AC3E}">
        <p14:creationId xmlns:p14="http://schemas.microsoft.com/office/powerpoint/2010/main" val="224149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450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702" y="274638"/>
            <a:ext cx="8518596" cy="8187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2702" y="1297407"/>
            <a:ext cx="8518596" cy="4691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271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2" r:id="rId12"/>
    <p:sldLayoutId id="2147483653" r:id="rId13"/>
  </p:sldLayoutIdLst>
  <p:txStyles>
    <p:titleStyle>
      <a:lvl1pPr algn="ctr" defTabSz="457200" rtl="0" eaLnBrk="1" latinLnBrk="0" hangingPunct="1">
        <a:spcBef>
          <a:spcPct val="0"/>
        </a:spcBef>
        <a:buNone/>
        <a:defRPr sz="4000" b="1" i="0" kern="1200">
          <a:solidFill>
            <a:srgbClr val="354A9E"/>
          </a:solidFill>
          <a:latin typeface="Helvetica Neue"/>
          <a:ea typeface="+mj-ea"/>
          <a:cs typeface="Helvetica Neue"/>
        </a:defRPr>
      </a:lvl1pPr>
    </p:titleStyle>
    <p:bodyStyle>
      <a:lvl1pPr marL="342900" indent="-342900" algn="l" defTabSz="457200" rtl="0" eaLnBrk="1" latinLnBrk="0" hangingPunct="1">
        <a:spcBef>
          <a:spcPct val="20000"/>
        </a:spcBef>
        <a:buSzPct val="100000"/>
        <a:buFontTx/>
        <a:buBlip>
          <a:blip r:embed="rId16"/>
        </a:buBlip>
        <a:defRPr sz="2400" b="0" i="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200" b="0" i="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b="0" i="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600" b="0" i="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mho.com/co-coverage" TargetMode="External"/><Relationship Id="rId4" Type="http://schemas.openxmlformats.org/officeDocument/2006/relationships/hyperlink" Target="http://www.mho.com/ca-covera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957" y="2535219"/>
            <a:ext cx="7772400" cy="678800"/>
          </a:xfrm>
        </p:spPr>
        <p:txBody>
          <a:bodyPr>
            <a:noAutofit/>
          </a:bodyPr>
          <a:lstStyle/>
          <a:p>
            <a:r>
              <a:rPr lang="en-US" sz="4000" dirty="0" smtClean="0"/>
              <a:t>Understanding MHO</a:t>
            </a:r>
            <a:endParaRPr lang="en-US" sz="4000" dirty="0"/>
          </a:p>
        </p:txBody>
      </p:sp>
      <p:sp>
        <p:nvSpPr>
          <p:cNvPr id="3" name="Subtitle 2"/>
          <p:cNvSpPr>
            <a:spLocks noGrp="1"/>
          </p:cNvSpPr>
          <p:nvPr>
            <p:ph type="subTitle" idx="1"/>
          </p:nvPr>
        </p:nvSpPr>
        <p:spPr>
          <a:xfrm>
            <a:off x="1967557" y="3180761"/>
            <a:ext cx="6400800" cy="655660"/>
          </a:xfrm>
        </p:spPr>
        <p:txBody>
          <a:bodyPr/>
          <a:lstStyle/>
          <a:p>
            <a:r>
              <a:rPr lang="en-US" dirty="0" smtClean="0"/>
              <a:t> </a:t>
            </a:r>
            <a:r>
              <a:rPr lang="en-US" dirty="0" smtClean="0"/>
              <a:t>| </a:t>
            </a:r>
            <a:r>
              <a:rPr lang="en-US" dirty="0" smtClean="0"/>
              <a:t>June 4, </a:t>
            </a:r>
            <a:r>
              <a:rPr lang="en-US" dirty="0" smtClean="0"/>
              <a:t>2013</a:t>
            </a:r>
            <a:endParaRPr lang="en-US" dirty="0"/>
          </a:p>
        </p:txBody>
      </p:sp>
      <p:pic>
        <p:nvPicPr>
          <p:cNvPr id="1026" name="Picture 2" descr="C:\Users\Michael\Desktop\PSI_logo197x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42645"/>
            <a:ext cx="1801368" cy="98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51843" y="617538"/>
            <a:ext cx="6840314" cy="508000"/>
          </a:xfrm>
        </p:spPr>
        <p:txBody>
          <a:bodyPr>
            <a:noAutofit/>
          </a:bodyPr>
          <a:lstStyle/>
          <a:p>
            <a:r>
              <a:rPr lang="en-US" dirty="0" smtClean="0"/>
              <a:t>Wall Mount Install</a:t>
            </a:r>
            <a:endParaRPr lang="en-US" dirty="0"/>
          </a:p>
        </p:txBody>
      </p:sp>
      <p:sp>
        <p:nvSpPr>
          <p:cNvPr id="315395" name="Rectangle 3"/>
          <p:cNvSpPr>
            <a:spLocks noGrp="1" noChangeArrowheads="1"/>
          </p:cNvSpPr>
          <p:nvPr>
            <p:ph idx="1"/>
          </p:nvPr>
        </p:nvSpPr>
        <p:spPr>
          <a:xfrm>
            <a:off x="1151732" y="1571612"/>
            <a:ext cx="6840537" cy="4248150"/>
          </a:xfrm>
        </p:spPr>
        <p:txBody>
          <a:bodyPr/>
          <a:lstStyle/>
          <a:p>
            <a:pPr marL="1828800" lvl="4" indent="0">
              <a:buNone/>
            </a:pPr>
            <a:endParaRPr lang="en-US" dirty="0" smtClean="0"/>
          </a:p>
          <a:p>
            <a:pPr marL="1371600" lvl="3" indent="0">
              <a:buNone/>
            </a:pPr>
            <a:endParaRPr lang="en-US" dirty="0" smtClean="0"/>
          </a:p>
          <a:p>
            <a:pPr marL="1371600" lvl="2" indent="-457200">
              <a:buFont typeface="Wingdings" pitchFamily="2" charset="2"/>
              <a:buChar char="Ø"/>
            </a:pPr>
            <a:endParaRPr lang="en-US" dirty="0" smtClean="0"/>
          </a:p>
        </p:txBody>
      </p:sp>
      <p:pic>
        <p:nvPicPr>
          <p:cNvPr id="2050" name="Picture 2" descr="C:\Users\Michael\Documents\Work\Equipment\Wall Mount Exa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284" y="1542394"/>
            <a:ext cx="5265432" cy="394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188244" y="548680"/>
            <a:ext cx="6767512" cy="508000"/>
          </a:xfrm>
        </p:spPr>
        <p:txBody>
          <a:bodyPr>
            <a:noAutofit/>
          </a:bodyPr>
          <a:lstStyle/>
          <a:p>
            <a:r>
              <a:rPr lang="en-US" dirty="0"/>
              <a:t>MHO Network Coverage </a:t>
            </a:r>
          </a:p>
        </p:txBody>
      </p:sp>
      <p:sp>
        <p:nvSpPr>
          <p:cNvPr id="314371" name="Rectangle 3"/>
          <p:cNvSpPr>
            <a:spLocks noGrp="1" noChangeArrowheads="1"/>
          </p:cNvSpPr>
          <p:nvPr>
            <p:ph idx="1"/>
          </p:nvPr>
        </p:nvSpPr>
        <p:spPr>
          <a:xfrm>
            <a:off x="1188244" y="1296955"/>
            <a:ext cx="6767512" cy="4535488"/>
          </a:xfrm>
        </p:spPr>
        <p:txBody>
          <a:bodyPr/>
          <a:lstStyle/>
          <a:p>
            <a:pPr marL="342900" lvl="1" indent="-342900">
              <a:buSzPct val="100000"/>
              <a:buBlip>
                <a:blip r:embed="rId3"/>
              </a:buBlip>
            </a:pPr>
            <a:r>
              <a:rPr lang="en-US" sz="2400" dirty="0"/>
              <a:t>CA - </a:t>
            </a:r>
            <a:r>
              <a:rPr lang="en-US" sz="2400" dirty="0">
                <a:hlinkClick r:id="rId4"/>
              </a:rPr>
              <a:t>Orange County  and the Inland Empire</a:t>
            </a:r>
            <a:endParaRPr lang="en-US" sz="2400" dirty="0"/>
          </a:p>
          <a:p>
            <a:pPr marL="742950" lvl="2" indent="-342900">
              <a:buFont typeface="Arial"/>
              <a:buChar char="•"/>
            </a:pPr>
            <a:r>
              <a:rPr lang="en-US" sz="2200" dirty="0"/>
              <a:t>LA/Santa Monica – by end of 2</a:t>
            </a:r>
            <a:r>
              <a:rPr lang="en-US" sz="2200" baseline="30000" dirty="0"/>
              <a:t>nd</a:t>
            </a:r>
            <a:r>
              <a:rPr lang="en-US" sz="2200" dirty="0"/>
              <a:t> </a:t>
            </a:r>
            <a:r>
              <a:rPr lang="en-US" sz="2200" dirty="0" err="1"/>
              <a:t>Qtr</a:t>
            </a:r>
            <a:r>
              <a:rPr lang="en-US" sz="2200" dirty="0"/>
              <a:t> </a:t>
            </a:r>
            <a:r>
              <a:rPr lang="en-US" sz="2200" dirty="0" smtClean="0"/>
              <a:t>2013</a:t>
            </a:r>
            <a:endParaRPr lang="en-US" sz="2400" dirty="0" smtClean="0">
              <a:hlinkClick r:id="rId5"/>
            </a:endParaRPr>
          </a:p>
          <a:p>
            <a:r>
              <a:rPr lang="en-US" sz="2400" dirty="0" smtClean="0">
                <a:hlinkClick r:id="rId5"/>
              </a:rPr>
              <a:t>Colorado</a:t>
            </a:r>
            <a:endParaRPr lang="en-US" sz="2400" dirty="0" smtClean="0"/>
          </a:p>
          <a:p>
            <a:endParaRPr lang="en-US" sz="2400" dirty="0" smtClean="0"/>
          </a:p>
          <a:p>
            <a:pPr marL="914400" lvl="2" indent="0">
              <a:buNone/>
            </a:pPr>
            <a:endParaRPr lang="en-US" dirty="0" smtClean="0"/>
          </a:p>
        </p:txBody>
      </p:sp>
    </p:spTree>
    <p:extLst>
      <p:ext uri="{BB962C8B-B14F-4D97-AF65-F5344CB8AC3E}">
        <p14:creationId xmlns:p14="http://schemas.microsoft.com/office/powerpoint/2010/main" val="27162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506724" y="548680"/>
            <a:ext cx="8130553" cy="508000"/>
          </a:xfrm>
        </p:spPr>
        <p:txBody>
          <a:bodyPr>
            <a:noAutofit/>
          </a:bodyPr>
          <a:lstStyle/>
          <a:p>
            <a:r>
              <a:rPr lang="en-US" dirty="0" smtClean="0"/>
              <a:t>Service Level Agreement (SLA) </a:t>
            </a:r>
            <a:endParaRPr lang="en-US" dirty="0"/>
          </a:p>
        </p:txBody>
      </p:sp>
      <p:sp>
        <p:nvSpPr>
          <p:cNvPr id="314371" name="Rectangle 3"/>
          <p:cNvSpPr>
            <a:spLocks noGrp="1" noChangeArrowheads="1"/>
          </p:cNvSpPr>
          <p:nvPr>
            <p:ph idx="1"/>
          </p:nvPr>
        </p:nvSpPr>
        <p:spPr>
          <a:xfrm>
            <a:off x="1606458" y="1296955"/>
            <a:ext cx="5931085" cy="4472083"/>
          </a:xfrm>
        </p:spPr>
        <p:txBody>
          <a:bodyPr/>
          <a:lstStyle/>
          <a:p>
            <a:r>
              <a:rPr lang="en-US" sz="2400" dirty="0" smtClean="0"/>
              <a:t>Installation</a:t>
            </a:r>
          </a:p>
          <a:p>
            <a:pPr lvl="1"/>
            <a:r>
              <a:rPr lang="en-US" dirty="0" smtClean="0"/>
              <a:t>10Mbps </a:t>
            </a:r>
            <a:r>
              <a:rPr lang="en-US" dirty="0"/>
              <a:t>– </a:t>
            </a:r>
            <a:r>
              <a:rPr lang="en-US" dirty="0" smtClean="0"/>
              <a:t>500Mbps </a:t>
            </a:r>
            <a:r>
              <a:rPr lang="en-US" dirty="0"/>
              <a:t>– 10 business </a:t>
            </a:r>
            <a:r>
              <a:rPr lang="en-US" dirty="0" smtClean="0"/>
              <a:t>days</a:t>
            </a:r>
          </a:p>
          <a:p>
            <a:pPr lvl="1"/>
            <a:r>
              <a:rPr lang="en-US" dirty="0" smtClean="0"/>
              <a:t>1Gbps - 4 </a:t>
            </a:r>
            <a:r>
              <a:rPr lang="en-US" dirty="0"/>
              <a:t>Gbps – 20 business days </a:t>
            </a:r>
            <a:endParaRPr lang="en-US" dirty="0" smtClean="0"/>
          </a:p>
          <a:p>
            <a:r>
              <a:rPr lang="en-US" sz="2400" dirty="0" smtClean="0"/>
              <a:t>Availability</a:t>
            </a:r>
          </a:p>
          <a:p>
            <a:pPr lvl="1"/>
            <a:r>
              <a:rPr lang="en-US" dirty="0" smtClean="0"/>
              <a:t>Dedicated Internet – 99.99%</a:t>
            </a:r>
          </a:p>
          <a:p>
            <a:pPr lvl="1"/>
            <a:r>
              <a:rPr lang="en-US" sz="2400" dirty="0" smtClean="0"/>
              <a:t>Metro Ethernet -- 99.99%</a:t>
            </a:r>
            <a:endParaRPr lang="en-US" dirty="0" smtClean="0"/>
          </a:p>
          <a:p>
            <a:r>
              <a:rPr lang="en-US" sz="2400" dirty="0" smtClean="0"/>
              <a:t>Repair</a:t>
            </a:r>
          </a:p>
          <a:p>
            <a:pPr lvl="1"/>
            <a:r>
              <a:rPr lang="en-US" sz="2200" dirty="0" smtClean="0"/>
              <a:t>Two hour repair guarantee </a:t>
            </a:r>
          </a:p>
          <a:p>
            <a:r>
              <a:rPr lang="en-US" sz="2400" dirty="0" smtClean="0"/>
              <a:t>Latency</a:t>
            </a:r>
          </a:p>
          <a:p>
            <a:pPr lvl="1"/>
            <a:r>
              <a:rPr lang="en-US" sz="2200" dirty="0" smtClean="0"/>
              <a:t>An average of 45ms or less</a:t>
            </a:r>
            <a:endParaRPr lang="en-US" sz="2200" dirty="0"/>
          </a:p>
          <a:p>
            <a:pPr lvl="2">
              <a:buSzPct val="100000"/>
              <a:buBlip>
                <a:blip r:embed="rId3"/>
              </a:buBlip>
            </a:pPr>
            <a:endParaRPr lang="en-US" dirty="0" smtClean="0"/>
          </a:p>
        </p:txBody>
      </p:sp>
    </p:spTree>
    <p:extLst>
      <p:ext uri="{BB962C8B-B14F-4D97-AF65-F5344CB8AC3E}">
        <p14:creationId xmlns:p14="http://schemas.microsoft.com/office/powerpoint/2010/main" val="31999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506724" y="548680"/>
            <a:ext cx="8130553" cy="508000"/>
          </a:xfrm>
        </p:spPr>
        <p:txBody>
          <a:bodyPr>
            <a:noAutofit/>
          </a:bodyPr>
          <a:lstStyle/>
          <a:p>
            <a:r>
              <a:rPr lang="en-US" dirty="0" smtClean="0"/>
              <a:t>Questions to </a:t>
            </a:r>
            <a:r>
              <a:rPr lang="en-US" dirty="0" smtClean="0"/>
              <a:t>Think About</a:t>
            </a:r>
            <a:endParaRPr lang="en-US" dirty="0"/>
          </a:p>
        </p:txBody>
      </p:sp>
      <p:sp>
        <p:nvSpPr>
          <p:cNvPr id="314371" name="Rectangle 3"/>
          <p:cNvSpPr>
            <a:spLocks noGrp="1" noChangeArrowheads="1"/>
          </p:cNvSpPr>
          <p:nvPr>
            <p:ph idx="1"/>
          </p:nvPr>
        </p:nvSpPr>
        <p:spPr>
          <a:xfrm>
            <a:off x="1606458" y="1296955"/>
            <a:ext cx="5931085" cy="4472083"/>
          </a:xfrm>
        </p:spPr>
        <p:txBody>
          <a:bodyPr>
            <a:normAutofit/>
          </a:bodyPr>
          <a:lstStyle/>
          <a:p>
            <a:pPr marL="342900" lvl="1" indent="-342900">
              <a:buSzPct val="100000"/>
              <a:buBlip>
                <a:blip r:embed="rId3"/>
              </a:buBlip>
            </a:pPr>
            <a:r>
              <a:rPr lang="en-US" sz="2400" dirty="0"/>
              <a:t>Along with some standard terrestrial solutions, are you open to considering an Enterprise fixed wireless solution?</a:t>
            </a:r>
            <a:endParaRPr lang="en-US" sz="2000" dirty="0"/>
          </a:p>
          <a:p>
            <a:pPr marL="342900" lvl="1" indent="-342900">
              <a:buSzPct val="100000"/>
              <a:buBlip>
                <a:blip r:embed="rId3"/>
              </a:buBlip>
            </a:pPr>
            <a:r>
              <a:rPr lang="en-US" sz="2400" dirty="0"/>
              <a:t>If </a:t>
            </a:r>
            <a:r>
              <a:rPr lang="en-US" sz="2400" dirty="0" smtClean="0"/>
              <a:t>you discover </a:t>
            </a:r>
            <a:r>
              <a:rPr lang="en-US" sz="2400" dirty="0"/>
              <a:t>getting a terrestrial solution poses </a:t>
            </a:r>
            <a:r>
              <a:rPr lang="en-US" sz="2400" dirty="0" smtClean="0"/>
              <a:t>a </a:t>
            </a:r>
            <a:r>
              <a:rPr lang="en-US" sz="2400" dirty="0"/>
              <a:t>challenges to meeting you needs, would you then consider a fixed wireless solution?</a:t>
            </a:r>
            <a:endParaRPr lang="en-US" sz="2000" dirty="0"/>
          </a:p>
          <a:p>
            <a:pPr marL="342900" lvl="1" indent="-342900">
              <a:buSzPct val="100000"/>
              <a:buBlip>
                <a:blip r:embed="rId3"/>
              </a:buBlip>
            </a:pPr>
            <a:r>
              <a:rPr lang="en-US" sz="2400" dirty="0"/>
              <a:t>If getting a high speed terrestrial solution is NOT an option or poses to be a challenge, how might that impact your company?  What’s your plan B?</a:t>
            </a:r>
            <a:endParaRPr lang="en-US" sz="2000" dirty="0"/>
          </a:p>
          <a:p>
            <a:pPr lvl="2">
              <a:buSzPct val="100000"/>
              <a:buBlip>
                <a:blip r:embed="rId3"/>
              </a:buBlip>
            </a:pPr>
            <a:endParaRPr lang="en-US" dirty="0" smtClean="0"/>
          </a:p>
        </p:txBody>
      </p:sp>
    </p:spTree>
    <p:extLst>
      <p:ext uri="{BB962C8B-B14F-4D97-AF65-F5344CB8AC3E}">
        <p14:creationId xmlns:p14="http://schemas.microsoft.com/office/powerpoint/2010/main" val="294610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28381" y="473075"/>
            <a:ext cx="8687239" cy="508000"/>
          </a:xfrm>
        </p:spPr>
        <p:txBody>
          <a:bodyPr>
            <a:noAutofit/>
          </a:bodyPr>
          <a:lstStyle/>
          <a:p>
            <a:r>
              <a:rPr lang="en-US" dirty="0" smtClean="0"/>
              <a:t>Common Questions and Concerns</a:t>
            </a:r>
            <a:endParaRPr lang="en-US" dirty="0"/>
          </a:p>
        </p:txBody>
      </p:sp>
      <p:sp>
        <p:nvSpPr>
          <p:cNvPr id="313347" name="Rectangle 3"/>
          <p:cNvSpPr>
            <a:spLocks noGrp="1" noChangeArrowheads="1"/>
          </p:cNvSpPr>
          <p:nvPr>
            <p:ph idx="1"/>
          </p:nvPr>
        </p:nvSpPr>
        <p:spPr>
          <a:xfrm>
            <a:off x="685800" y="1277248"/>
            <a:ext cx="7772400" cy="5791200"/>
          </a:xfrm>
        </p:spPr>
        <p:txBody>
          <a:bodyPr/>
          <a:lstStyle/>
          <a:p>
            <a:pPr>
              <a:lnSpc>
                <a:spcPct val="90000"/>
              </a:lnSpc>
            </a:pPr>
            <a:r>
              <a:rPr lang="en-US" sz="2400" dirty="0" smtClean="0"/>
              <a:t>Inclement Weather</a:t>
            </a:r>
          </a:p>
          <a:p>
            <a:pPr lvl="1">
              <a:lnSpc>
                <a:spcPct val="90000"/>
              </a:lnSpc>
            </a:pPr>
            <a:r>
              <a:rPr lang="en-US" sz="1800" dirty="0" smtClean="0"/>
              <a:t>No issues as the network is fully redundant and fault tolerant</a:t>
            </a:r>
          </a:p>
          <a:p>
            <a:pPr lvl="1">
              <a:lnSpc>
                <a:spcPct val="90000"/>
              </a:lnSpc>
            </a:pPr>
            <a:r>
              <a:rPr lang="en-US" sz="1800" dirty="0" smtClean="0"/>
              <a:t>Adaptive Modulation</a:t>
            </a:r>
          </a:p>
          <a:p>
            <a:pPr>
              <a:lnSpc>
                <a:spcPct val="90000"/>
              </a:lnSpc>
            </a:pPr>
            <a:r>
              <a:rPr lang="en-US" sz="2400" dirty="0" smtClean="0"/>
              <a:t>Reliability</a:t>
            </a:r>
          </a:p>
          <a:p>
            <a:pPr lvl="1">
              <a:lnSpc>
                <a:spcPct val="90000"/>
              </a:lnSpc>
            </a:pPr>
            <a:r>
              <a:rPr lang="en-US" sz="1800" dirty="0" smtClean="0"/>
              <a:t>The network is designed and built to 99.99% availability.</a:t>
            </a:r>
          </a:p>
          <a:p>
            <a:pPr>
              <a:lnSpc>
                <a:spcPct val="90000"/>
              </a:lnSpc>
            </a:pPr>
            <a:r>
              <a:rPr lang="en-US" sz="2400" dirty="0" smtClean="0"/>
              <a:t>Security</a:t>
            </a:r>
          </a:p>
          <a:p>
            <a:pPr lvl="1">
              <a:lnSpc>
                <a:spcPct val="90000"/>
              </a:lnSpc>
            </a:pPr>
            <a:r>
              <a:rPr lang="en-US" sz="1800" dirty="0" smtClean="0"/>
              <a:t>Proprietary and AES encryption are built into every radio. The US Military uses the same Motorola radios for their missions – very secure.</a:t>
            </a:r>
          </a:p>
          <a:p>
            <a:pPr>
              <a:lnSpc>
                <a:spcPct val="90000"/>
              </a:lnSpc>
            </a:pPr>
            <a:r>
              <a:rPr lang="en-US" sz="2400" dirty="0" smtClean="0"/>
              <a:t>Latency</a:t>
            </a:r>
          </a:p>
          <a:p>
            <a:pPr lvl="1">
              <a:lnSpc>
                <a:spcPct val="90000"/>
              </a:lnSpc>
            </a:pPr>
            <a:r>
              <a:rPr lang="en-US" sz="1800" dirty="0" smtClean="0"/>
              <a:t>The core network has typical latency of &gt;2ms, end to end latency &gt;5ms.</a:t>
            </a:r>
          </a:p>
          <a:p>
            <a:pPr lvl="1">
              <a:lnSpc>
                <a:spcPct val="90000"/>
              </a:lnSpc>
            </a:pPr>
            <a:r>
              <a:rPr lang="en-US" sz="2000" dirty="0" smtClean="0"/>
              <a:t>VoIP </a:t>
            </a:r>
            <a:r>
              <a:rPr lang="en-US" sz="2000" dirty="0"/>
              <a:t>(either SIP or Hosted PBX) and other latency sensitive applications will run successfully </a:t>
            </a:r>
          </a:p>
        </p:txBody>
      </p:sp>
    </p:spTree>
    <p:extLst>
      <p:ext uri="{BB962C8B-B14F-4D97-AF65-F5344CB8AC3E}">
        <p14:creationId xmlns:p14="http://schemas.microsoft.com/office/powerpoint/2010/main" val="105607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188244" y="544513"/>
            <a:ext cx="6767512" cy="508000"/>
          </a:xfrm>
        </p:spPr>
        <p:txBody>
          <a:bodyPr>
            <a:noAutofit/>
          </a:bodyPr>
          <a:lstStyle/>
          <a:p>
            <a:r>
              <a:rPr lang="en-US" dirty="0" smtClean="0"/>
              <a:t>Installation </a:t>
            </a:r>
            <a:r>
              <a:rPr lang="en-US" dirty="0"/>
              <a:t>Process </a:t>
            </a:r>
          </a:p>
        </p:txBody>
      </p:sp>
      <p:sp>
        <p:nvSpPr>
          <p:cNvPr id="317443" name="Rectangle 3"/>
          <p:cNvSpPr>
            <a:spLocks noGrp="1" noChangeArrowheads="1"/>
          </p:cNvSpPr>
          <p:nvPr>
            <p:ph idx="1"/>
          </p:nvPr>
        </p:nvSpPr>
        <p:spPr>
          <a:xfrm>
            <a:off x="876300" y="1305388"/>
            <a:ext cx="7391400" cy="3960813"/>
          </a:xfrm>
        </p:spPr>
        <p:txBody>
          <a:bodyPr>
            <a:normAutofit lnSpcReduction="10000"/>
          </a:bodyPr>
          <a:lstStyle/>
          <a:p>
            <a:r>
              <a:rPr lang="en-US" sz="2400" dirty="0" smtClean="0"/>
              <a:t>Set Installation Date with Client</a:t>
            </a:r>
          </a:p>
          <a:p>
            <a:r>
              <a:rPr lang="en-US" sz="2400" dirty="0" smtClean="0"/>
              <a:t>Site Survey – approx. 2-3 days prior to installation</a:t>
            </a:r>
          </a:p>
          <a:p>
            <a:r>
              <a:rPr lang="en-US" sz="2400" dirty="0" smtClean="0"/>
              <a:t>MHO pulls cable from roof to phone closet</a:t>
            </a:r>
          </a:p>
          <a:p>
            <a:r>
              <a:rPr lang="en-US" sz="2400" dirty="0" smtClean="0"/>
              <a:t>MHO Installs power supply in phone closet</a:t>
            </a:r>
          </a:p>
          <a:p>
            <a:r>
              <a:rPr lang="en-US" sz="2400" dirty="0" smtClean="0"/>
              <a:t>Phone Closet - Smart Jack - Ethernet Handoff</a:t>
            </a:r>
          </a:p>
          <a:p>
            <a:r>
              <a:rPr lang="en-US" sz="2400" dirty="0" smtClean="0"/>
              <a:t>Radios tested to ensure solid connection</a:t>
            </a:r>
          </a:p>
          <a:p>
            <a:r>
              <a:rPr lang="en-US" sz="2400" dirty="0" smtClean="0"/>
              <a:t>Customer notified via email service is installed and ready for turn up</a:t>
            </a:r>
          </a:p>
          <a:p>
            <a:r>
              <a:rPr lang="en-US" sz="2400" dirty="0" smtClean="0"/>
              <a:t>Client Extends cabling from Smart Jack to their network room</a:t>
            </a:r>
          </a:p>
          <a:p>
            <a:endParaRPr lang="en-US" sz="2400" dirty="0"/>
          </a:p>
        </p:txBody>
      </p:sp>
    </p:spTree>
    <p:extLst>
      <p:ext uri="{BB962C8B-B14F-4D97-AF65-F5344CB8AC3E}">
        <p14:creationId xmlns:p14="http://schemas.microsoft.com/office/powerpoint/2010/main" val="2718192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242219" y="477838"/>
            <a:ext cx="6659562" cy="719137"/>
          </a:xfrm>
        </p:spPr>
        <p:txBody>
          <a:bodyPr>
            <a:normAutofit/>
          </a:bodyPr>
          <a:lstStyle/>
          <a:p>
            <a:r>
              <a:rPr lang="en-US" dirty="0" smtClean="0"/>
              <a:t>Testimonial</a:t>
            </a:r>
            <a:endParaRPr lang="en-US" dirty="0"/>
          </a:p>
        </p:txBody>
      </p:sp>
      <p:sp>
        <p:nvSpPr>
          <p:cNvPr id="3" name="Rectangle 3"/>
          <p:cNvSpPr txBox="1">
            <a:spLocks noChangeArrowheads="1"/>
          </p:cNvSpPr>
          <p:nvPr/>
        </p:nvSpPr>
        <p:spPr bwMode="auto">
          <a:xfrm>
            <a:off x="1188244" y="1306782"/>
            <a:ext cx="6767512" cy="583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r>
              <a:rPr lang="en-US" b="1" dirty="0"/>
              <a:t>“</a:t>
            </a:r>
            <a:r>
              <a:rPr lang="en-US" dirty="0"/>
              <a:t>MHO has been fantastic for Jefferson County. We wanted a wireless connection for our secondary ISP link and MHO has proven their worth on several occasions. Whether it be notifying us before we even know there's a problem, to upgrading our hardware for improved performance and scalability, MHO has been solid. Our primary ISP recently had a failure and MHO was able to provide on-demand bandwidth to bridge the gap, in a couple minutes. MHO has also been a great solution for some of our remote locations for WAN connectivity. I highly recommend MHO.</a:t>
            </a:r>
            <a:r>
              <a:rPr lang="en-US" b="1" dirty="0"/>
              <a:t>”</a:t>
            </a:r>
            <a:endParaRPr lang="en-US" dirty="0"/>
          </a:p>
          <a:p>
            <a:pPr fontAlgn="base"/>
            <a:r>
              <a:rPr lang="en-US" dirty="0"/>
              <a:t/>
            </a:r>
            <a:br>
              <a:rPr lang="en-US" dirty="0"/>
            </a:br>
            <a:r>
              <a:rPr lang="en-US" dirty="0"/>
              <a:t>Mike Ferguson – Network Administrator</a:t>
            </a:r>
            <a:br>
              <a:rPr lang="en-US" dirty="0"/>
            </a:br>
            <a:r>
              <a:rPr lang="en-US" dirty="0"/>
              <a:t>Jefferson County</a:t>
            </a:r>
          </a:p>
        </p:txBody>
      </p:sp>
      <p:pic>
        <p:nvPicPr>
          <p:cNvPr id="1027" name="Picture 3" descr="C:\Users\Michael\Desktop\jeffco_Logo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387" y="4573678"/>
            <a:ext cx="1739226" cy="97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6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242219" y="477838"/>
            <a:ext cx="6659562" cy="719137"/>
          </a:xfrm>
        </p:spPr>
        <p:txBody>
          <a:bodyPr>
            <a:normAutofit/>
          </a:bodyPr>
          <a:lstStyle/>
          <a:p>
            <a:r>
              <a:rPr lang="en-US" dirty="0" smtClean="0"/>
              <a:t>Testimonial</a:t>
            </a:r>
            <a:endParaRPr lang="en-US" dirty="0"/>
          </a:p>
        </p:txBody>
      </p:sp>
      <p:sp>
        <p:nvSpPr>
          <p:cNvPr id="3" name="Rectangle 3"/>
          <p:cNvSpPr txBox="1">
            <a:spLocks noChangeArrowheads="1"/>
          </p:cNvSpPr>
          <p:nvPr/>
        </p:nvSpPr>
        <p:spPr bwMode="auto">
          <a:xfrm>
            <a:off x="805980" y="1306782"/>
            <a:ext cx="7532040" cy="48736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r>
              <a:rPr lang="en-US" b="1" dirty="0"/>
              <a:t>“</a:t>
            </a:r>
            <a:r>
              <a:rPr lang="en-US" dirty="0"/>
              <a:t>We initially bought our 50 Mbps MHO connection to provide redundancy and eliminate our "backhoe problem". We felt true diversity can only be accomplished through a non-terrestrial service. We have been very pleased with the service. Installation was fast and easy: 2 weeks as opposed to 6-8 weeks with fiber.</a:t>
            </a:r>
            <a:br>
              <a:rPr lang="en-US" dirty="0"/>
            </a:br>
            <a:r>
              <a:rPr lang="en-US" dirty="0"/>
              <a:t/>
            </a:r>
            <a:br>
              <a:rPr lang="en-US" dirty="0"/>
            </a:br>
            <a:r>
              <a:rPr lang="en-US" dirty="0"/>
              <a:t>MHO's wireless data service has proven so reliable and the latency is so low that we no longer consider it our secondary connection. Now we use both our terrestrial and our wireless connection equally for daily operations</a:t>
            </a:r>
            <a:r>
              <a:rPr lang="en-US" dirty="0" smtClean="0"/>
              <a:t>. We </a:t>
            </a:r>
            <a:r>
              <a:rPr lang="en-US" dirty="0"/>
              <a:t>have confidence in MHO's reliability, the service has lived up to its SLAs, and we would use MHO again. </a:t>
            </a:r>
            <a:r>
              <a:rPr lang="en-US" b="1" dirty="0"/>
              <a:t>”</a:t>
            </a:r>
            <a:endParaRPr lang="en-US" dirty="0"/>
          </a:p>
          <a:p>
            <a:pPr fontAlgn="base"/>
            <a:r>
              <a:rPr lang="en-US" dirty="0"/>
              <a:t/>
            </a:r>
            <a:br>
              <a:rPr lang="en-US" dirty="0"/>
            </a:br>
            <a:r>
              <a:rPr lang="en-US" dirty="0"/>
              <a:t>Vince Larson</a:t>
            </a:r>
            <a:br>
              <a:rPr lang="en-US" dirty="0"/>
            </a:br>
            <a:r>
              <a:rPr lang="en-US" dirty="0"/>
              <a:t>Clear Choice</a:t>
            </a:r>
          </a:p>
          <a:p>
            <a:pPr marL="1257300" lvl="2" indent="-342900">
              <a:spcBef>
                <a:spcPct val="20000"/>
              </a:spcBef>
            </a:pPr>
            <a:endParaRPr kumimoji="0" lang="en-US" b="0" i="0" u="none" strike="noStrike" kern="0" cap="none" spc="0" normalizeH="0" noProof="0" dirty="0" smtClean="0">
              <a:ln>
                <a:noFill/>
              </a:ln>
              <a:solidFill>
                <a:schemeClr val="tx1"/>
              </a:solidFill>
              <a:uLnTx/>
              <a:uFillTx/>
              <a:latin typeface="Helvetica Neue"/>
              <a:cs typeface="Helvetica Neue"/>
            </a:endParaRPr>
          </a:p>
          <a:p>
            <a:pPr marL="1257300" lvl="2" indent="-342900">
              <a:spcBef>
                <a:spcPct val="20000"/>
              </a:spcBef>
              <a:buFontTx/>
              <a:buChar char="•"/>
            </a:pPr>
            <a:endParaRPr kumimoji="0" lang="en-US" b="0" i="0" u="none" strike="noStrike" kern="0" cap="none" spc="0" normalizeH="0" baseline="0" noProof="0" dirty="0" smtClean="0">
              <a:ln>
                <a:noFill/>
              </a:ln>
              <a:solidFill>
                <a:schemeClr val="tx1"/>
              </a:solidFill>
              <a:uLnTx/>
              <a:uFillTx/>
              <a:latin typeface="Helvetica Neue"/>
              <a:cs typeface="Helvetica Neue"/>
            </a:endParaRPr>
          </a:p>
        </p:txBody>
      </p:sp>
      <p:pic>
        <p:nvPicPr>
          <p:cNvPr id="2050" name="Picture 2" descr="C:\Users\Michael\Desktop\clearchoice_Logo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355" y="4657765"/>
            <a:ext cx="1735442" cy="48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2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242219" y="477838"/>
            <a:ext cx="6659562" cy="719137"/>
          </a:xfrm>
        </p:spPr>
        <p:txBody>
          <a:bodyPr>
            <a:normAutofit/>
          </a:bodyPr>
          <a:lstStyle/>
          <a:p>
            <a:r>
              <a:rPr lang="en-US" dirty="0" smtClean="0"/>
              <a:t>Case Study </a:t>
            </a:r>
            <a:endParaRPr lang="en-US" dirty="0"/>
          </a:p>
        </p:txBody>
      </p:sp>
      <p:sp>
        <p:nvSpPr>
          <p:cNvPr id="3" name="Rectangle 3"/>
          <p:cNvSpPr txBox="1">
            <a:spLocks noChangeArrowheads="1"/>
          </p:cNvSpPr>
          <p:nvPr/>
        </p:nvSpPr>
        <p:spPr bwMode="auto">
          <a:xfrm>
            <a:off x="1188244" y="1288011"/>
            <a:ext cx="6767512" cy="396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400" kern="0" dirty="0" smtClean="0">
                <a:latin typeface="Helvetica Neue"/>
                <a:cs typeface="Helvetica Neue"/>
              </a:rPr>
              <a:t>Mortgage/Loan Company</a:t>
            </a:r>
          </a:p>
          <a:p>
            <a:pPr marL="800100" lvl="1" indent="-342900">
              <a:spcBef>
                <a:spcPct val="20000"/>
              </a:spcBef>
              <a:buSzPct val="100000"/>
              <a:buBlip>
                <a:blip r:embed="rId3"/>
              </a:buBlip>
            </a:pPr>
            <a:r>
              <a:rPr kumimoji="0" lang="en-US" sz="2000" b="0" i="0" u="none" strike="noStrike" kern="0" cap="none" spc="0" normalizeH="0" baseline="0" noProof="0" dirty="0" smtClean="0">
                <a:ln>
                  <a:noFill/>
                </a:ln>
                <a:solidFill>
                  <a:schemeClr val="tx1"/>
                </a:solidFill>
                <a:uLnTx/>
                <a:uFillTx/>
                <a:latin typeface="Helvetica Neue"/>
                <a:cs typeface="Helvetica Neue"/>
              </a:rPr>
              <a:t>Location</a:t>
            </a:r>
            <a:r>
              <a:rPr kumimoji="0" lang="en-US" sz="2000" b="0" i="0" u="none" strike="noStrike" kern="0" cap="none" spc="0" normalizeH="0" noProof="0" dirty="0" smtClean="0">
                <a:ln>
                  <a:noFill/>
                </a:ln>
                <a:solidFill>
                  <a:schemeClr val="tx1"/>
                </a:solidFill>
                <a:uLnTx/>
                <a:uFillTx/>
                <a:latin typeface="Helvetica Neue"/>
                <a:cs typeface="Helvetica Neue"/>
              </a:rPr>
              <a:t> – Anaheim, CO</a:t>
            </a:r>
            <a:endParaRPr lang="en-US" sz="2000" kern="0" dirty="0" smtClean="0">
              <a:latin typeface="Helvetica Neue"/>
              <a:cs typeface="Helvetica Neue"/>
            </a:endParaRPr>
          </a:p>
          <a:p>
            <a:pPr marL="800100" lvl="1" indent="-342900">
              <a:spcBef>
                <a:spcPct val="20000"/>
              </a:spcBef>
              <a:buSzPct val="100000"/>
              <a:buBlip>
                <a:blip r:embed="rId3"/>
              </a:buBlip>
            </a:pPr>
            <a:r>
              <a:rPr lang="en-US" sz="2000" kern="0" dirty="0" smtClean="0">
                <a:latin typeface="Helvetica Neue"/>
                <a:cs typeface="Helvetica Neue"/>
              </a:rPr>
              <a:t>VP of IT given very short notice for their move – less than 2 weeks. </a:t>
            </a:r>
          </a:p>
          <a:p>
            <a:pPr marL="800100" lvl="1" indent="-342900">
              <a:spcBef>
                <a:spcPct val="20000"/>
              </a:spcBef>
              <a:buSzPct val="100000"/>
              <a:buBlip>
                <a:blip r:embed="rId3"/>
              </a:buBlip>
            </a:pPr>
            <a:r>
              <a:rPr lang="en-US" sz="2000" kern="0" dirty="0" smtClean="0">
                <a:latin typeface="Helvetica Neue"/>
                <a:cs typeface="Helvetica Neue"/>
              </a:rPr>
              <a:t>Opening New Call Center with 120 agents</a:t>
            </a:r>
          </a:p>
          <a:p>
            <a:pPr marL="800100" lvl="1" indent="-342900">
              <a:spcBef>
                <a:spcPct val="20000"/>
              </a:spcBef>
              <a:buSzPct val="100000"/>
              <a:buBlip>
                <a:blip r:embed="rId3"/>
              </a:buBlip>
            </a:pPr>
            <a:r>
              <a:rPr lang="en-US" sz="2000" kern="0" noProof="0" dirty="0" smtClean="0">
                <a:latin typeface="Helvetica Neue"/>
                <a:cs typeface="Helvetica Neue"/>
              </a:rPr>
              <a:t>TWT and AT&amp;T could not install circuits in time</a:t>
            </a:r>
          </a:p>
          <a:p>
            <a:pPr marL="800100" lvl="1" indent="-342900">
              <a:spcBef>
                <a:spcPct val="20000"/>
              </a:spcBef>
              <a:buSzPct val="100000"/>
              <a:buBlip>
                <a:blip r:embed="rId3"/>
              </a:buBlip>
            </a:pPr>
            <a:r>
              <a:rPr lang="en-US" sz="2000" kern="0" dirty="0" smtClean="0">
                <a:latin typeface="Helvetica Neue"/>
                <a:cs typeface="Helvetica Neue"/>
              </a:rPr>
              <a:t>MHO Solution</a:t>
            </a:r>
          </a:p>
          <a:p>
            <a:pPr marL="1257300" lvl="2" indent="-342900">
              <a:spcBef>
                <a:spcPct val="20000"/>
              </a:spcBef>
              <a:buFont typeface="Arial"/>
              <a:buChar char="•"/>
            </a:pPr>
            <a:r>
              <a:rPr lang="en-US" sz="2000" kern="0" dirty="0" smtClean="0">
                <a:latin typeface="Helvetica Neue"/>
                <a:cs typeface="Helvetica Neue"/>
              </a:rPr>
              <a:t>10</a:t>
            </a:r>
            <a:r>
              <a:rPr lang="en-US" sz="2000" kern="0" noProof="0" dirty="0" smtClean="0">
                <a:latin typeface="Helvetica Neue"/>
                <a:cs typeface="Helvetica Neue"/>
              </a:rPr>
              <a:t>0</a:t>
            </a:r>
            <a:r>
              <a:rPr kumimoji="0" lang="en-US" sz="2000" b="0" i="0" u="none" strike="noStrike" kern="0" cap="none" spc="0" normalizeH="0" noProof="0" dirty="0" smtClean="0">
                <a:ln>
                  <a:noFill/>
                </a:ln>
                <a:solidFill>
                  <a:schemeClr val="tx1"/>
                </a:solidFill>
                <a:uLnTx/>
                <a:uFillTx/>
                <a:latin typeface="Helvetica Neue"/>
                <a:cs typeface="Helvetica Neue"/>
              </a:rPr>
              <a:t>Mbps Ethernet Private Line</a:t>
            </a:r>
          </a:p>
          <a:p>
            <a:pPr marL="1257300" lvl="2" indent="-342900">
              <a:spcBef>
                <a:spcPct val="20000"/>
              </a:spcBef>
              <a:buFont typeface="Arial"/>
              <a:buChar char="•"/>
            </a:pPr>
            <a:r>
              <a:rPr lang="en-US" sz="2000" kern="0" dirty="0" smtClean="0">
                <a:latin typeface="Helvetica Neue"/>
                <a:cs typeface="Helvetica Neue"/>
              </a:rPr>
              <a:t>Installed in 4 days</a:t>
            </a:r>
          </a:p>
          <a:p>
            <a:pPr marL="1257300" lvl="2" indent="-342900">
              <a:spcBef>
                <a:spcPct val="20000"/>
              </a:spcBef>
              <a:buFont typeface="Arial"/>
              <a:buChar char="•"/>
            </a:pPr>
            <a:r>
              <a:rPr kumimoji="0" lang="en-US" sz="2000" b="0" i="0" u="none" strike="noStrike" kern="0" cap="none" spc="0" normalizeH="0" noProof="0" dirty="0" smtClean="0">
                <a:ln>
                  <a:noFill/>
                </a:ln>
                <a:solidFill>
                  <a:schemeClr val="tx1"/>
                </a:solidFill>
                <a:uLnTx/>
                <a:uFillTx/>
                <a:latin typeface="Helvetica Neue"/>
                <a:cs typeface="Helvetica Neue"/>
              </a:rPr>
              <a:t>Customer pushes VoIP between buildings</a:t>
            </a:r>
          </a:p>
          <a:p>
            <a:pPr marL="1257300" lvl="2" indent="-342900">
              <a:spcBef>
                <a:spcPct val="20000"/>
              </a:spcBef>
              <a:buFontTx/>
              <a:buChar char="•"/>
            </a:pPr>
            <a:endParaRPr kumimoji="0" lang="en-US" sz="2400" b="0" i="0" u="none" strike="noStrike" kern="0" cap="none" spc="0" normalizeH="0" baseline="0" noProof="0" dirty="0" smtClean="0">
              <a:ln>
                <a:noFill/>
              </a:ln>
              <a:solidFill>
                <a:schemeClr val="tx1"/>
              </a:solidFill>
              <a:uLnTx/>
              <a:uFillTx/>
              <a:latin typeface="Helvetica Neue"/>
              <a:cs typeface="Helvetica Neue"/>
            </a:endParaRPr>
          </a:p>
        </p:txBody>
      </p:sp>
    </p:spTree>
    <p:extLst>
      <p:ext uri="{BB962C8B-B14F-4D97-AF65-F5344CB8AC3E}">
        <p14:creationId xmlns:p14="http://schemas.microsoft.com/office/powerpoint/2010/main" val="294153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51843" y="617538"/>
            <a:ext cx="6840314" cy="508000"/>
          </a:xfrm>
        </p:spPr>
        <p:txBody>
          <a:bodyPr>
            <a:noAutofit/>
          </a:bodyPr>
          <a:lstStyle/>
          <a:p>
            <a:r>
              <a:rPr lang="en-US" dirty="0" smtClean="0"/>
              <a:t>$</a:t>
            </a:r>
            <a:r>
              <a:rPr lang="en-US" sz="3600" dirty="0" smtClean="0"/>
              <a:t>1,000 Reasons to Try MHO</a:t>
            </a:r>
            <a:endParaRPr lang="en-US" sz="3600" dirty="0"/>
          </a:p>
        </p:txBody>
      </p:sp>
      <p:sp>
        <p:nvSpPr>
          <p:cNvPr id="315395" name="Rectangle 3"/>
          <p:cNvSpPr>
            <a:spLocks noGrp="1" noChangeArrowheads="1"/>
          </p:cNvSpPr>
          <p:nvPr>
            <p:ph idx="1"/>
          </p:nvPr>
        </p:nvSpPr>
        <p:spPr>
          <a:xfrm>
            <a:off x="1151732" y="1312229"/>
            <a:ext cx="6840537" cy="4248150"/>
          </a:xfrm>
        </p:spPr>
        <p:txBody>
          <a:bodyPr>
            <a:normAutofit/>
          </a:bodyPr>
          <a:lstStyle/>
          <a:p>
            <a:pPr lvl="2">
              <a:buSzPct val="100000"/>
              <a:buBlip>
                <a:blip r:embed="rId3"/>
              </a:buBlip>
            </a:pPr>
            <a:r>
              <a:rPr lang="en-US" sz="2200" dirty="0" smtClean="0"/>
              <a:t>Earn $1,000 for DIA or ME Sale at least $1,200 MRC</a:t>
            </a:r>
          </a:p>
          <a:p>
            <a:pPr lvl="2">
              <a:buSzPct val="100000"/>
              <a:buBlip>
                <a:blip r:embed="rId3"/>
              </a:buBlip>
            </a:pPr>
            <a:r>
              <a:rPr lang="en-US" sz="2200" dirty="0" smtClean="0"/>
              <a:t>2 or 3 Year Term</a:t>
            </a:r>
          </a:p>
          <a:p>
            <a:pPr lvl="2">
              <a:buSzPct val="100000"/>
              <a:buBlip>
                <a:blip r:embed="rId3"/>
              </a:buBlip>
            </a:pPr>
            <a:r>
              <a:rPr lang="en-US" sz="2200" dirty="0" smtClean="0"/>
              <a:t>May 1 – August 31, 2013</a:t>
            </a:r>
          </a:p>
        </p:txBody>
      </p:sp>
    </p:spTree>
    <p:extLst>
      <p:ext uri="{BB962C8B-B14F-4D97-AF65-F5344CB8AC3E}">
        <p14:creationId xmlns:p14="http://schemas.microsoft.com/office/powerpoint/2010/main" val="308929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34600" y="406400"/>
            <a:ext cx="8274800" cy="719138"/>
          </a:xfrm>
        </p:spPr>
        <p:txBody>
          <a:bodyPr>
            <a:normAutofit/>
          </a:bodyPr>
          <a:lstStyle/>
          <a:p>
            <a:r>
              <a:rPr lang="en-US" dirty="0" smtClean="0"/>
              <a:t> Agenda</a:t>
            </a:r>
            <a:endParaRPr lang="uk-UA" dirty="0"/>
          </a:p>
        </p:txBody>
      </p:sp>
      <p:sp>
        <p:nvSpPr>
          <p:cNvPr id="280579" name="Rectangle 3"/>
          <p:cNvSpPr>
            <a:spLocks noGrp="1" noChangeArrowheads="1"/>
          </p:cNvSpPr>
          <p:nvPr>
            <p:ph idx="1"/>
          </p:nvPr>
        </p:nvSpPr>
        <p:spPr>
          <a:xfrm>
            <a:off x="2053595" y="1295400"/>
            <a:ext cx="5036810" cy="4294753"/>
          </a:xfrm>
        </p:spPr>
        <p:txBody>
          <a:bodyPr>
            <a:normAutofit fontScale="92500" lnSpcReduction="20000"/>
          </a:bodyPr>
          <a:lstStyle/>
          <a:p>
            <a:r>
              <a:rPr lang="en-US" sz="2400" dirty="0" smtClean="0"/>
              <a:t>Who </a:t>
            </a:r>
            <a:r>
              <a:rPr lang="en-US" sz="2400" dirty="0"/>
              <a:t>is MHO Networks?</a:t>
            </a:r>
          </a:p>
          <a:p>
            <a:r>
              <a:rPr lang="en-US" sz="2400" dirty="0"/>
              <a:t>MHO </a:t>
            </a:r>
            <a:r>
              <a:rPr lang="en-US" sz="2400" dirty="0" smtClean="0"/>
              <a:t>Services</a:t>
            </a:r>
          </a:p>
          <a:p>
            <a:r>
              <a:rPr lang="en-US" sz="2400" dirty="0"/>
              <a:t>MHO’s Value</a:t>
            </a:r>
          </a:p>
          <a:p>
            <a:r>
              <a:rPr lang="en-US" sz="2400" dirty="0" smtClean="0"/>
              <a:t>Core Network</a:t>
            </a:r>
          </a:p>
          <a:p>
            <a:r>
              <a:rPr lang="en-US" sz="2400" dirty="0" smtClean="0"/>
              <a:t>Microwave Technology</a:t>
            </a:r>
          </a:p>
          <a:p>
            <a:r>
              <a:rPr lang="en-US" sz="2400" dirty="0" smtClean="0"/>
              <a:t>Network Coverage</a:t>
            </a:r>
          </a:p>
          <a:p>
            <a:r>
              <a:rPr lang="en-US" dirty="0" smtClean="0"/>
              <a:t>Questions to Think About</a:t>
            </a:r>
            <a:endParaRPr lang="en-US" sz="2400" dirty="0" smtClean="0"/>
          </a:p>
          <a:p>
            <a:r>
              <a:rPr lang="en-US" sz="2400" dirty="0" smtClean="0"/>
              <a:t>Service Level Agreements (SLA’s)</a:t>
            </a:r>
          </a:p>
          <a:p>
            <a:r>
              <a:rPr lang="en-US" sz="2400" dirty="0" smtClean="0"/>
              <a:t>Common Questions and Concerns</a:t>
            </a:r>
          </a:p>
          <a:p>
            <a:r>
              <a:rPr lang="en-US" sz="2400" dirty="0" smtClean="0"/>
              <a:t>Installation </a:t>
            </a:r>
            <a:r>
              <a:rPr lang="en-US" sz="2400" dirty="0" smtClean="0"/>
              <a:t>Process</a:t>
            </a:r>
          </a:p>
          <a:p>
            <a:r>
              <a:rPr lang="en-US" sz="2400" dirty="0" smtClean="0"/>
              <a:t>Testimonials</a:t>
            </a:r>
          </a:p>
          <a:p>
            <a:r>
              <a:rPr lang="en-US" dirty="0" smtClean="0"/>
              <a:t>SPIFF</a:t>
            </a:r>
            <a:endParaRPr lang="en-US" sz="2400" dirty="0" smtClean="0"/>
          </a:p>
          <a:p>
            <a:endParaRPr lang="en-US" sz="24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91510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1237" y="2669379"/>
            <a:ext cx="7772400" cy="678800"/>
          </a:xfrm>
        </p:spPr>
        <p:txBody>
          <a:bodyPr>
            <a:noAutofit/>
          </a:bodyPr>
          <a:lstStyle/>
          <a:p>
            <a:r>
              <a:rPr lang="en-US" sz="4000" dirty="0" smtClean="0"/>
              <a:t>Questions and Thank You</a:t>
            </a:r>
            <a:endParaRPr lang="en-US" sz="4000" dirty="0"/>
          </a:p>
        </p:txBody>
      </p:sp>
    </p:spTree>
    <p:extLst>
      <p:ext uri="{BB962C8B-B14F-4D97-AF65-F5344CB8AC3E}">
        <p14:creationId xmlns:p14="http://schemas.microsoft.com/office/powerpoint/2010/main" val="369667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24963" y="544513"/>
            <a:ext cx="8748372" cy="508000"/>
          </a:xfrm>
        </p:spPr>
        <p:txBody>
          <a:bodyPr>
            <a:noAutofit/>
          </a:bodyPr>
          <a:lstStyle/>
          <a:p>
            <a:r>
              <a:rPr lang="en-US" dirty="0"/>
              <a:t>Who is MHO Networks? </a:t>
            </a:r>
          </a:p>
        </p:txBody>
      </p:sp>
      <p:sp>
        <p:nvSpPr>
          <p:cNvPr id="309251" name="Rectangle 3"/>
          <p:cNvSpPr>
            <a:spLocks noGrp="1" noChangeArrowheads="1"/>
          </p:cNvSpPr>
          <p:nvPr>
            <p:ph idx="1"/>
          </p:nvPr>
        </p:nvSpPr>
        <p:spPr>
          <a:xfrm>
            <a:off x="1178881" y="1312008"/>
            <a:ext cx="6840537" cy="4021148"/>
          </a:xfrm>
        </p:spPr>
        <p:txBody>
          <a:bodyPr/>
          <a:lstStyle/>
          <a:p>
            <a:pPr>
              <a:lnSpc>
                <a:spcPct val="90000"/>
              </a:lnSpc>
              <a:buSzPct val="100000"/>
              <a:buBlip>
                <a:blip r:embed="rId3"/>
              </a:buBlip>
            </a:pPr>
            <a:r>
              <a:rPr lang="en-US" sz="2400" dirty="0"/>
              <a:t>Denver-based Data Solutions provider offering high-speed data services </a:t>
            </a:r>
            <a:endParaRPr lang="en-US" sz="2400" dirty="0" smtClean="0"/>
          </a:p>
          <a:p>
            <a:pPr>
              <a:lnSpc>
                <a:spcPct val="90000"/>
              </a:lnSpc>
              <a:buFont typeface="Wingdings" pitchFamily="2" charset="2"/>
              <a:buChar char="Ø"/>
            </a:pPr>
            <a:endParaRPr lang="en-US" sz="2400" dirty="0" smtClean="0">
              <a:effectLst>
                <a:outerShdw blurRad="38100" dist="38100" dir="2700000" algn="tl">
                  <a:srgbClr val="C0C0C0"/>
                </a:outerShdw>
              </a:effectLst>
            </a:endParaRPr>
          </a:p>
          <a:p>
            <a:pPr>
              <a:lnSpc>
                <a:spcPct val="90000"/>
              </a:lnSpc>
              <a:buBlip>
                <a:blip r:embed="rId3"/>
              </a:buBlip>
            </a:pPr>
            <a:r>
              <a:rPr lang="en-US" sz="2400" dirty="0"/>
              <a:t>Purpose: To provide primary or diverse high-speed Dedicated Internet </a:t>
            </a:r>
            <a:r>
              <a:rPr lang="en-US" sz="2400" dirty="0" smtClean="0"/>
              <a:t>Access </a:t>
            </a:r>
            <a:r>
              <a:rPr lang="en-US" sz="2400" dirty="0"/>
              <a:t>and Metro Ethernet </a:t>
            </a:r>
            <a:r>
              <a:rPr lang="en-US" sz="2400" dirty="0" smtClean="0"/>
              <a:t>solutions. </a:t>
            </a:r>
            <a:endParaRPr lang="en-US" sz="2400" dirty="0"/>
          </a:p>
          <a:p>
            <a:pPr>
              <a:lnSpc>
                <a:spcPct val="90000"/>
              </a:lnSpc>
              <a:buBlip>
                <a:blip r:embed="rId3"/>
              </a:buBlip>
            </a:pPr>
            <a:endParaRPr lang="en-US" sz="2400" dirty="0"/>
          </a:p>
          <a:p>
            <a:pPr>
              <a:lnSpc>
                <a:spcPct val="90000"/>
              </a:lnSpc>
              <a:buBlip>
                <a:blip r:embed="rId3"/>
              </a:buBlip>
            </a:pPr>
            <a:r>
              <a:rPr lang="en-US" sz="2400" dirty="0"/>
              <a:t>Established in </a:t>
            </a:r>
            <a:r>
              <a:rPr lang="en-US" sz="2400" dirty="0" smtClean="0"/>
              <a:t>1991</a:t>
            </a:r>
          </a:p>
          <a:p>
            <a:pPr>
              <a:lnSpc>
                <a:spcPct val="90000"/>
              </a:lnSpc>
              <a:buBlip>
                <a:blip r:embed="rId3"/>
              </a:buBlip>
            </a:pPr>
            <a:endParaRPr lang="en-US" sz="2400" dirty="0"/>
          </a:p>
          <a:p>
            <a:pPr>
              <a:lnSpc>
                <a:spcPct val="90000"/>
              </a:lnSpc>
              <a:buBlip>
                <a:blip r:embed="rId3"/>
              </a:buBlip>
            </a:pPr>
            <a:r>
              <a:rPr lang="en-US" sz="2400" dirty="0"/>
              <a:t>ISP since 1994 and WISP since 1997</a:t>
            </a:r>
          </a:p>
          <a:p>
            <a:pPr>
              <a:lnSpc>
                <a:spcPct val="90000"/>
              </a:lnSpc>
              <a:buFont typeface="Wingdings" pitchFamily="2" charset="2"/>
              <a:buChar char="Ø"/>
            </a:pPr>
            <a:endParaRPr lang="en-US" sz="2400" dirty="0"/>
          </a:p>
        </p:txBody>
      </p:sp>
    </p:spTree>
    <p:extLst>
      <p:ext uri="{BB962C8B-B14F-4D97-AF65-F5344CB8AC3E}">
        <p14:creationId xmlns:p14="http://schemas.microsoft.com/office/powerpoint/2010/main" val="2514797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188244" y="473075"/>
            <a:ext cx="6767512" cy="508000"/>
          </a:xfrm>
        </p:spPr>
        <p:txBody>
          <a:bodyPr>
            <a:noAutofit/>
          </a:bodyPr>
          <a:lstStyle/>
          <a:p>
            <a:r>
              <a:rPr lang="en-US" sz="4000" dirty="0"/>
              <a:t>MHO Services </a:t>
            </a:r>
          </a:p>
        </p:txBody>
      </p:sp>
      <p:sp>
        <p:nvSpPr>
          <p:cNvPr id="4" name="Content Placeholder 3"/>
          <p:cNvSpPr>
            <a:spLocks noGrp="1"/>
          </p:cNvSpPr>
          <p:nvPr>
            <p:ph idx="1"/>
          </p:nvPr>
        </p:nvSpPr>
        <p:spPr>
          <a:xfrm>
            <a:off x="2151120" y="1295400"/>
            <a:ext cx="4841761" cy="4285809"/>
          </a:xfrm>
        </p:spPr>
        <p:txBody>
          <a:bodyPr>
            <a:normAutofit/>
          </a:bodyPr>
          <a:lstStyle/>
          <a:p>
            <a:pPr>
              <a:buNone/>
            </a:pPr>
            <a:r>
              <a:rPr lang="en-US" sz="2400" b="1" dirty="0" smtClean="0"/>
              <a:t>Dedicated Internet</a:t>
            </a:r>
          </a:p>
          <a:p>
            <a:pPr lvl="1">
              <a:buSzPct val="100000"/>
              <a:buBlip>
                <a:blip r:embed="rId3"/>
              </a:buBlip>
            </a:pPr>
            <a:r>
              <a:rPr lang="en-US" b="0" dirty="0" smtClean="0"/>
              <a:t>10 Mbps up to 4Gbps</a:t>
            </a:r>
          </a:p>
          <a:p>
            <a:pPr lvl="1">
              <a:spcAft>
                <a:spcPts val="0"/>
              </a:spcAft>
              <a:buFont typeface="Wingdings" pitchFamily="2" charset="2"/>
              <a:buChar char="Ø"/>
            </a:pPr>
            <a:endParaRPr lang="en-US" sz="800" dirty="0" smtClean="0"/>
          </a:p>
          <a:p>
            <a:pPr>
              <a:buNone/>
            </a:pPr>
            <a:r>
              <a:rPr lang="en-US" sz="2400" b="1" dirty="0" smtClean="0"/>
              <a:t>Metro Ethernet </a:t>
            </a:r>
          </a:p>
          <a:p>
            <a:pPr lvl="1">
              <a:buSzPct val="100000"/>
              <a:buBlip>
                <a:blip r:embed="rId3"/>
              </a:buBlip>
            </a:pPr>
            <a:r>
              <a:rPr lang="en-US" b="0" dirty="0" smtClean="0"/>
              <a:t>10 Mbps up to 1Gbps</a:t>
            </a:r>
          </a:p>
          <a:p>
            <a:pPr lvl="2">
              <a:buSzPct val="100000"/>
              <a:buFont typeface="Arial"/>
              <a:buChar char="•"/>
            </a:pPr>
            <a:r>
              <a:rPr lang="en-US" dirty="0" smtClean="0"/>
              <a:t>Ethernet Private Line</a:t>
            </a:r>
          </a:p>
          <a:p>
            <a:pPr lvl="2">
              <a:buFont typeface="Arial"/>
              <a:buChar char="•"/>
            </a:pPr>
            <a:r>
              <a:rPr lang="en-US" dirty="0" smtClean="0"/>
              <a:t>Ethernet Virtual Private Line</a:t>
            </a:r>
          </a:p>
          <a:p>
            <a:pPr lvl="2">
              <a:buFont typeface="Arial"/>
              <a:buChar char="•"/>
            </a:pPr>
            <a:r>
              <a:rPr lang="en-US" dirty="0" smtClean="0"/>
              <a:t>Ethernet LAN</a:t>
            </a:r>
            <a:endParaRPr lang="en-US" b="0" dirty="0" smtClean="0"/>
          </a:p>
          <a:p>
            <a:pPr lvl="1">
              <a:buFont typeface="Wingdings" pitchFamily="2" charset="2"/>
              <a:buChar char="Ø"/>
            </a:pPr>
            <a:endParaRPr lang="en-US" sz="800" b="1" dirty="0" smtClean="0"/>
          </a:p>
          <a:p>
            <a:pPr>
              <a:buNone/>
            </a:pPr>
            <a:r>
              <a:rPr lang="en-US" sz="2400" b="1" dirty="0" smtClean="0"/>
              <a:t>Combined Internet and Metro-E</a:t>
            </a:r>
          </a:p>
          <a:p>
            <a:pPr marL="742950" lvl="2" indent="-342900">
              <a:buSzPct val="100000"/>
              <a:buBlip>
                <a:blip r:embed="rId3"/>
              </a:buBlip>
            </a:pPr>
            <a:r>
              <a:rPr lang="en-US" b="0" dirty="0" smtClean="0"/>
              <a:t>10 Mbps up to 4 Gbps</a:t>
            </a:r>
          </a:p>
          <a:p>
            <a:pPr marL="742950" lvl="2" indent="-342900">
              <a:buFont typeface="Wingdings" charset="2"/>
              <a:buChar char="Ø"/>
            </a:pPr>
            <a:endParaRPr lang="en-US" sz="800" b="1" dirty="0" smtClean="0"/>
          </a:p>
          <a:p>
            <a:pPr marL="742950" lvl="2" indent="-342900">
              <a:buFont typeface="Wingdings" charset="2"/>
              <a:buChar char="Ø"/>
            </a:pPr>
            <a:endParaRPr lang="en-US" b="0" dirty="0" smtClean="0"/>
          </a:p>
          <a:p>
            <a:pPr>
              <a:buNone/>
            </a:pPr>
            <a:endParaRPr lang="en-US" sz="2400" b="1" dirty="0" smtClean="0"/>
          </a:p>
          <a:p>
            <a:pPr lvl="1">
              <a:buFont typeface="Wingdings" pitchFamily="2" charset="2"/>
              <a:buChar char="v"/>
            </a:pPr>
            <a:endParaRPr lang="en-US" dirty="0" smtClean="0"/>
          </a:p>
          <a:p>
            <a:pPr lvl="1"/>
            <a:endParaRPr lang="en-US" dirty="0" smtClean="0"/>
          </a:p>
        </p:txBody>
      </p:sp>
    </p:spTree>
    <p:extLst>
      <p:ext uri="{BB962C8B-B14F-4D97-AF65-F5344CB8AC3E}">
        <p14:creationId xmlns:p14="http://schemas.microsoft.com/office/powerpoint/2010/main" val="249742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188244" y="473075"/>
            <a:ext cx="6767512" cy="508000"/>
          </a:xfrm>
        </p:spPr>
        <p:txBody>
          <a:bodyPr>
            <a:noAutofit/>
          </a:bodyPr>
          <a:lstStyle/>
          <a:p>
            <a:r>
              <a:rPr lang="en-US" sz="4000" dirty="0"/>
              <a:t>MHO Services </a:t>
            </a:r>
          </a:p>
        </p:txBody>
      </p:sp>
      <p:sp>
        <p:nvSpPr>
          <p:cNvPr id="4" name="Content Placeholder 3"/>
          <p:cNvSpPr>
            <a:spLocks noGrp="1"/>
          </p:cNvSpPr>
          <p:nvPr>
            <p:ph idx="1"/>
          </p:nvPr>
        </p:nvSpPr>
        <p:spPr>
          <a:xfrm>
            <a:off x="1744173" y="1295400"/>
            <a:ext cx="5655654" cy="591836"/>
          </a:xfrm>
        </p:spPr>
        <p:txBody>
          <a:bodyPr>
            <a:normAutofit/>
          </a:bodyPr>
          <a:lstStyle/>
          <a:p>
            <a:pPr>
              <a:buNone/>
            </a:pPr>
            <a:r>
              <a:rPr lang="en-US" sz="2400" b="1" dirty="0" smtClean="0"/>
              <a:t>MHO at the Following Data Centers</a:t>
            </a:r>
          </a:p>
        </p:txBody>
      </p:sp>
      <p:pic>
        <p:nvPicPr>
          <p:cNvPr id="2" name="Picture 1" descr="logos.jpg"/>
          <p:cNvPicPr>
            <a:picLocks noChangeAspect="1"/>
          </p:cNvPicPr>
          <p:nvPr/>
        </p:nvPicPr>
        <p:blipFill rotWithShape="1">
          <a:blip r:embed="rId3">
            <a:extLst>
              <a:ext uri="{28A0092B-C50C-407E-A947-70E740481C1C}">
                <a14:useLocalDpi xmlns:a14="http://schemas.microsoft.com/office/drawing/2010/main" val="0"/>
              </a:ext>
            </a:extLst>
          </a:blip>
          <a:srcRect t="34822" b="23183"/>
          <a:stretch/>
        </p:blipFill>
        <p:spPr>
          <a:xfrm>
            <a:off x="0" y="2218177"/>
            <a:ext cx="9144000" cy="2880048"/>
          </a:xfrm>
          <a:prstGeom prst="rect">
            <a:avLst/>
          </a:prstGeom>
        </p:spPr>
      </p:pic>
    </p:spTree>
    <p:extLst>
      <p:ext uri="{BB962C8B-B14F-4D97-AF65-F5344CB8AC3E}">
        <p14:creationId xmlns:p14="http://schemas.microsoft.com/office/powerpoint/2010/main" val="299612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188244" y="473075"/>
            <a:ext cx="6767512" cy="508000"/>
          </a:xfrm>
        </p:spPr>
        <p:txBody>
          <a:bodyPr>
            <a:noAutofit/>
          </a:bodyPr>
          <a:lstStyle/>
          <a:p>
            <a:r>
              <a:rPr lang="en-US" dirty="0" smtClean="0"/>
              <a:t>MHO’s Value </a:t>
            </a:r>
            <a:endParaRPr lang="en-US" dirty="0"/>
          </a:p>
        </p:txBody>
      </p:sp>
      <p:sp>
        <p:nvSpPr>
          <p:cNvPr id="313347" name="Rectangle 3"/>
          <p:cNvSpPr>
            <a:spLocks noGrp="1" noChangeArrowheads="1"/>
          </p:cNvSpPr>
          <p:nvPr>
            <p:ph idx="1"/>
          </p:nvPr>
        </p:nvSpPr>
        <p:spPr>
          <a:xfrm>
            <a:off x="828340" y="1299193"/>
            <a:ext cx="7487321" cy="4319587"/>
          </a:xfrm>
        </p:spPr>
        <p:txBody>
          <a:bodyPr>
            <a:normAutofit/>
          </a:bodyPr>
          <a:lstStyle/>
          <a:p>
            <a:pPr>
              <a:lnSpc>
                <a:spcPct val="90000"/>
              </a:lnSpc>
            </a:pPr>
            <a:r>
              <a:rPr lang="en-US" sz="2400" dirty="0"/>
              <a:t>MHO is </a:t>
            </a:r>
            <a:r>
              <a:rPr lang="en-US" sz="2400" dirty="0" smtClean="0"/>
              <a:t>“The </a:t>
            </a:r>
            <a:r>
              <a:rPr lang="en-US" sz="2400" dirty="0"/>
              <a:t>Alternative” to t</a:t>
            </a:r>
            <a:r>
              <a:rPr lang="en-US" sz="2400" dirty="0" smtClean="0"/>
              <a:t>errestrial carriers </a:t>
            </a:r>
            <a:endParaRPr lang="en-US" sz="2400" dirty="0"/>
          </a:p>
          <a:p>
            <a:pPr>
              <a:lnSpc>
                <a:spcPct val="90000"/>
              </a:lnSpc>
            </a:pPr>
            <a:endParaRPr lang="en-US" sz="2400" dirty="0" smtClean="0"/>
          </a:p>
          <a:p>
            <a:pPr>
              <a:lnSpc>
                <a:spcPct val="90000"/>
              </a:lnSpc>
            </a:pPr>
            <a:r>
              <a:rPr lang="en-US" dirty="0" smtClean="0"/>
              <a:t>To Your Customer:</a:t>
            </a:r>
            <a:endParaRPr lang="en-US" sz="2400" dirty="0" smtClean="0"/>
          </a:p>
          <a:p>
            <a:pPr lvl="1">
              <a:lnSpc>
                <a:spcPct val="90000"/>
              </a:lnSpc>
              <a:buFont typeface="Arial"/>
              <a:buChar char="•"/>
            </a:pPr>
            <a:r>
              <a:rPr lang="en-US" dirty="0" smtClean="0"/>
              <a:t>Fiber or </a:t>
            </a:r>
            <a:r>
              <a:rPr lang="en-US" dirty="0" err="1" smtClean="0"/>
              <a:t>EoC</a:t>
            </a:r>
            <a:r>
              <a:rPr lang="en-US" dirty="0" smtClean="0"/>
              <a:t> are not Viable Options</a:t>
            </a:r>
          </a:p>
          <a:p>
            <a:pPr lvl="1">
              <a:lnSpc>
                <a:spcPct val="90000"/>
              </a:lnSpc>
              <a:buFont typeface="Arial"/>
              <a:buChar char="•"/>
            </a:pPr>
            <a:r>
              <a:rPr lang="en-US" dirty="0" smtClean="0"/>
              <a:t>Fast </a:t>
            </a:r>
            <a:r>
              <a:rPr lang="en-US" dirty="0" smtClean="0"/>
              <a:t>and/or Guaranteed Installation </a:t>
            </a:r>
            <a:r>
              <a:rPr lang="en-US" dirty="0" smtClean="0"/>
              <a:t>is a must</a:t>
            </a:r>
          </a:p>
          <a:p>
            <a:pPr lvl="1">
              <a:lnSpc>
                <a:spcPct val="90000"/>
              </a:lnSpc>
              <a:buFont typeface="Arial"/>
              <a:buChar char="•"/>
            </a:pPr>
            <a:r>
              <a:rPr lang="en-US" dirty="0" smtClean="0"/>
              <a:t>Best form of</a:t>
            </a:r>
            <a:r>
              <a:rPr lang="en-US" dirty="0" smtClean="0"/>
              <a:t> </a:t>
            </a:r>
            <a:r>
              <a:rPr lang="en-US" dirty="0" smtClean="0"/>
              <a:t>“true” diversity</a:t>
            </a:r>
          </a:p>
          <a:p>
            <a:pPr>
              <a:lnSpc>
                <a:spcPct val="90000"/>
              </a:lnSpc>
            </a:pPr>
            <a:r>
              <a:rPr lang="en-US" sz="2400" dirty="0" smtClean="0"/>
              <a:t>To You:</a:t>
            </a:r>
          </a:p>
          <a:p>
            <a:pPr lvl="1">
              <a:lnSpc>
                <a:spcPct val="90000"/>
              </a:lnSpc>
              <a:buFont typeface="Arial"/>
              <a:buChar char="•"/>
            </a:pPr>
            <a:r>
              <a:rPr lang="en-US" dirty="0" smtClean="0"/>
              <a:t>Become a trusted solution source to your customer</a:t>
            </a:r>
          </a:p>
          <a:p>
            <a:pPr lvl="2">
              <a:lnSpc>
                <a:spcPct val="90000"/>
              </a:lnSpc>
              <a:buFont typeface="Arial"/>
              <a:buChar char="•"/>
            </a:pPr>
            <a:r>
              <a:rPr lang="en-US" dirty="0" smtClean="0"/>
              <a:t>Include MHO up front in your quotes </a:t>
            </a:r>
          </a:p>
          <a:p>
            <a:pPr lvl="1">
              <a:lnSpc>
                <a:spcPct val="90000"/>
              </a:lnSpc>
              <a:buFont typeface="Arial"/>
              <a:buChar char="•"/>
            </a:pPr>
            <a:r>
              <a:rPr lang="en-US" dirty="0" smtClean="0"/>
              <a:t>Your order will get installed </a:t>
            </a:r>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Tree>
    <p:extLst>
      <p:ext uri="{BB962C8B-B14F-4D97-AF65-F5344CB8AC3E}">
        <p14:creationId xmlns:p14="http://schemas.microsoft.com/office/powerpoint/2010/main" val="225964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51843" y="617538"/>
            <a:ext cx="6840314" cy="508000"/>
          </a:xfrm>
        </p:spPr>
        <p:txBody>
          <a:bodyPr>
            <a:noAutofit/>
          </a:bodyPr>
          <a:lstStyle/>
          <a:p>
            <a:r>
              <a:rPr lang="en-US" dirty="0" smtClean="0"/>
              <a:t>Core Network</a:t>
            </a:r>
            <a:endParaRPr lang="en-US" dirty="0"/>
          </a:p>
        </p:txBody>
      </p:sp>
      <p:sp>
        <p:nvSpPr>
          <p:cNvPr id="315395" name="Rectangle 3"/>
          <p:cNvSpPr>
            <a:spLocks noGrp="1" noChangeArrowheads="1"/>
          </p:cNvSpPr>
          <p:nvPr>
            <p:ph idx="1"/>
          </p:nvPr>
        </p:nvSpPr>
        <p:spPr>
          <a:xfrm>
            <a:off x="1151732" y="1312229"/>
            <a:ext cx="6840537" cy="4248150"/>
          </a:xfrm>
        </p:spPr>
        <p:txBody>
          <a:bodyPr>
            <a:normAutofit/>
          </a:bodyPr>
          <a:lstStyle/>
          <a:p>
            <a:pPr lvl="2">
              <a:buSzPct val="100000"/>
              <a:buBlip>
                <a:blip r:embed="rId3"/>
              </a:buBlip>
            </a:pPr>
            <a:r>
              <a:rPr lang="en-US" sz="2200" dirty="0" smtClean="0"/>
              <a:t>100% Wireless</a:t>
            </a:r>
          </a:p>
          <a:p>
            <a:pPr lvl="2">
              <a:buSzPct val="100000"/>
              <a:buBlip>
                <a:blip r:embed="rId3"/>
              </a:buBlip>
            </a:pPr>
            <a:r>
              <a:rPr lang="en-US" sz="2200" dirty="0" smtClean="0"/>
              <a:t>100% Ethernet</a:t>
            </a:r>
          </a:p>
          <a:p>
            <a:pPr lvl="2">
              <a:buSzPct val="100000"/>
              <a:buBlip>
                <a:blip r:embed="rId3"/>
              </a:buBlip>
            </a:pPr>
            <a:r>
              <a:rPr lang="en-US" sz="2200" dirty="0" smtClean="0"/>
              <a:t>Fully Meshed</a:t>
            </a:r>
          </a:p>
          <a:p>
            <a:pPr lvl="2">
              <a:buSzPct val="100000"/>
              <a:buBlip>
                <a:blip r:embed="rId3"/>
              </a:buBlip>
            </a:pPr>
            <a:r>
              <a:rPr lang="en-US" sz="2200" dirty="0" smtClean="0"/>
              <a:t>MPLS</a:t>
            </a:r>
          </a:p>
          <a:p>
            <a:pPr lvl="2">
              <a:buSzPct val="100000"/>
              <a:buBlip>
                <a:blip r:embed="rId3"/>
              </a:buBlip>
            </a:pPr>
            <a:r>
              <a:rPr lang="en-US" sz="2200" dirty="0" smtClean="0"/>
              <a:t>Open Shortest Path First (OSPF)</a:t>
            </a:r>
          </a:p>
          <a:p>
            <a:pPr lvl="2">
              <a:buSzPct val="100000"/>
              <a:buBlip>
                <a:blip r:embed="rId3"/>
              </a:buBlip>
            </a:pPr>
            <a:endParaRPr lang="en-US" sz="2200" dirty="0" smtClean="0"/>
          </a:p>
        </p:txBody>
      </p:sp>
    </p:spTree>
    <p:extLst>
      <p:ext uri="{BB962C8B-B14F-4D97-AF65-F5344CB8AC3E}">
        <p14:creationId xmlns:p14="http://schemas.microsoft.com/office/powerpoint/2010/main" val="56710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51843" y="617538"/>
            <a:ext cx="6840314" cy="508000"/>
          </a:xfrm>
        </p:spPr>
        <p:txBody>
          <a:bodyPr>
            <a:noAutofit/>
          </a:bodyPr>
          <a:lstStyle/>
          <a:p>
            <a:r>
              <a:rPr lang="en-US" dirty="0" smtClean="0"/>
              <a:t>Microwave Technology</a:t>
            </a:r>
            <a:endParaRPr lang="en-US" dirty="0"/>
          </a:p>
        </p:txBody>
      </p:sp>
      <p:sp>
        <p:nvSpPr>
          <p:cNvPr id="315395" name="Rectangle 3"/>
          <p:cNvSpPr>
            <a:spLocks noGrp="1" noChangeArrowheads="1"/>
          </p:cNvSpPr>
          <p:nvPr>
            <p:ph idx="1"/>
          </p:nvPr>
        </p:nvSpPr>
        <p:spPr>
          <a:xfrm>
            <a:off x="1151732" y="1312008"/>
            <a:ext cx="6840537" cy="4248150"/>
          </a:xfrm>
        </p:spPr>
        <p:txBody>
          <a:bodyPr/>
          <a:lstStyle/>
          <a:p>
            <a:pPr lvl="2">
              <a:buSzPct val="100000"/>
              <a:buBlip>
                <a:blip r:embed="rId3"/>
              </a:buBlip>
            </a:pPr>
            <a:r>
              <a:rPr lang="en-US" sz="2400" dirty="0" smtClean="0"/>
              <a:t> Point to Point Microwave</a:t>
            </a:r>
          </a:p>
          <a:p>
            <a:pPr lvl="3">
              <a:buFont typeface="Arial"/>
              <a:buChar char="•"/>
            </a:pPr>
            <a:r>
              <a:rPr lang="en-US" sz="2200" dirty="0" smtClean="0"/>
              <a:t>Dedicated Bandwidth</a:t>
            </a:r>
          </a:p>
          <a:p>
            <a:pPr lvl="4">
              <a:buFont typeface="Courier New"/>
              <a:buChar char="o"/>
            </a:pPr>
            <a:r>
              <a:rPr lang="en-US" sz="2000" dirty="0" smtClean="0"/>
              <a:t>SLA’s similar to getting fiber</a:t>
            </a:r>
          </a:p>
          <a:p>
            <a:pPr lvl="2">
              <a:buSzPct val="100000"/>
              <a:buBlip>
                <a:blip r:embed="rId3"/>
              </a:buBlip>
            </a:pPr>
            <a:r>
              <a:rPr lang="en-US" sz="2400" dirty="0" smtClean="0"/>
              <a:t> Point to Multi-Point </a:t>
            </a:r>
          </a:p>
          <a:p>
            <a:pPr lvl="3">
              <a:buFont typeface="Arial"/>
              <a:buChar char="•"/>
            </a:pPr>
            <a:r>
              <a:rPr lang="en-US" sz="2200" dirty="0" smtClean="0"/>
              <a:t>Shared Bandwidth</a:t>
            </a:r>
          </a:p>
          <a:p>
            <a:pPr lvl="3">
              <a:buFont typeface="Arial"/>
              <a:buChar char="•"/>
            </a:pPr>
            <a:r>
              <a:rPr lang="en-US" sz="2200" dirty="0" smtClean="0"/>
              <a:t>Typically Best Effort</a:t>
            </a:r>
          </a:p>
          <a:p>
            <a:pPr marL="1371600" lvl="2" indent="-457200">
              <a:buFont typeface="Wingdings" pitchFamily="2" charset="2"/>
              <a:buChar char="Ø"/>
            </a:pPr>
            <a:endParaRPr lang="en-US" sz="2200" dirty="0" smtClean="0"/>
          </a:p>
        </p:txBody>
      </p:sp>
    </p:spTree>
    <p:extLst>
      <p:ext uri="{BB962C8B-B14F-4D97-AF65-F5344CB8AC3E}">
        <p14:creationId xmlns:p14="http://schemas.microsoft.com/office/powerpoint/2010/main" val="122219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151843" y="617538"/>
            <a:ext cx="6840314" cy="508000"/>
          </a:xfrm>
        </p:spPr>
        <p:txBody>
          <a:bodyPr>
            <a:noAutofit/>
          </a:bodyPr>
          <a:lstStyle/>
          <a:p>
            <a:r>
              <a:rPr lang="en-US" dirty="0" smtClean="0"/>
              <a:t>Non Penetrating Install</a:t>
            </a:r>
            <a:endParaRPr lang="en-US" dirty="0"/>
          </a:p>
        </p:txBody>
      </p:sp>
      <p:sp>
        <p:nvSpPr>
          <p:cNvPr id="315395" name="Rectangle 3"/>
          <p:cNvSpPr>
            <a:spLocks noGrp="1" noChangeArrowheads="1"/>
          </p:cNvSpPr>
          <p:nvPr>
            <p:ph idx="1"/>
          </p:nvPr>
        </p:nvSpPr>
        <p:spPr>
          <a:xfrm>
            <a:off x="1151732" y="1571612"/>
            <a:ext cx="6840537" cy="4248150"/>
          </a:xfrm>
        </p:spPr>
        <p:txBody>
          <a:bodyPr/>
          <a:lstStyle/>
          <a:p>
            <a:pPr marL="1828800" lvl="4" indent="0">
              <a:buNone/>
            </a:pPr>
            <a:endParaRPr lang="en-US" dirty="0" smtClean="0"/>
          </a:p>
          <a:p>
            <a:pPr marL="1371600" lvl="3" indent="0">
              <a:buNone/>
            </a:pPr>
            <a:endParaRPr lang="en-US" dirty="0" smtClean="0"/>
          </a:p>
          <a:p>
            <a:pPr marL="1371600" lvl="2" indent="-457200">
              <a:buFont typeface="Wingdings" pitchFamily="2" charset="2"/>
              <a:buChar char="Ø"/>
            </a:pPr>
            <a:endParaRPr lang="en-US" dirty="0" smtClean="0"/>
          </a:p>
        </p:txBody>
      </p:sp>
      <p:pic>
        <p:nvPicPr>
          <p:cNvPr id="1026" name="Picture 2" descr="C:\Users\Michael\Documents\Work\Equipment\Non-Penetration Roof mount with 1 foot d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874" y="1432488"/>
            <a:ext cx="5392252" cy="422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0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HO_v1.0">
  <a:themeElements>
    <a:clrScheme name="Custom 2">
      <a:dk1>
        <a:srgbClr val="979B9C"/>
      </a:dk1>
      <a:lt1>
        <a:sysClr val="window" lastClr="FFFFFF"/>
      </a:lt1>
      <a:dk2>
        <a:srgbClr val="5A5A5A"/>
      </a:dk2>
      <a:lt2>
        <a:srgbClr val="FFFFFF"/>
      </a:lt2>
      <a:accent1>
        <a:srgbClr val="354A9E"/>
      </a:accent1>
      <a:accent2>
        <a:srgbClr val="F0B54A"/>
      </a:accent2>
      <a:accent3>
        <a:srgbClr val="354A9E"/>
      </a:accent3>
      <a:accent4>
        <a:srgbClr val="979B9C"/>
      </a:accent4>
      <a:accent5>
        <a:srgbClr val="F0B54A"/>
      </a:accent5>
      <a:accent6>
        <a:srgbClr val="354A9E"/>
      </a:accent6>
      <a:hlink>
        <a:srgbClr val="F0B54A"/>
      </a:hlink>
      <a:folHlink>
        <a:srgbClr val="979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MHO_v1.0.thmx</Template>
  <TotalTime>299</TotalTime>
  <Words>779</Words>
  <Application>Microsoft Office PowerPoint</Application>
  <PresentationFormat>On-screen Show (4:3)</PresentationFormat>
  <Paragraphs>148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MHO_v1.0</vt:lpstr>
      <vt:lpstr>Understanding MHO</vt:lpstr>
      <vt:lpstr> Agenda</vt:lpstr>
      <vt:lpstr>Who is MHO Networks? </vt:lpstr>
      <vt:lpstr>MHO Services </vt:lpstr>
      <vt:lpstr>MHO Services </vt:lpstr>
      <vt:lpstr>MHO’s Value </vt:lpstr>
      <vt:lpstr>Core Network</vt:lpstr>
      <vt:lpstr>Microwave Technology</vt:lpstr>
      <vt:lpstr>Non Penetrating Install</vt:lpstr>
      <vt:lpstr>Wall Mount Install</vt:lpstr>
      <vt:lpstr>MHO Network Coverage </vt:lpstr>
      <vt:lpstr>Service Level Agreement (SLA) </vt:lpstr>
      <vt:lpstr>Questions to Think About</vt:lpstr>
      <vt:lpstr>Common Questions and Concerns</vt:lpstr>
      <vt:lpstr>Installation Process </vt:lpstr>
      <vt:lpstr>Testimonial</vt:lpstr>
      <vt:lpstr>Testimonial</vt:lpstr>
      <vt:lpstr>Case Study </vt:lpstr>
      <vt:lpstr>$1,000 Reasons to Try MHO</vt:lpstr>
      <vt:lpstr>Questions and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dc:creator>
  <cp:lastModifiedBy>Michael</cp:lastModifiedBy>
  <cp:revision>39</cp:revision>
  <dcterms:created xsi:type="dcterms:W3CDTF">2013-05-01T17:47:39Z</dcterms:created>
  <dcterms:modified xsi:type="dcterms:W3CDTF">2013-05-31T21:53:59Z</dcterms:modified>
</cp:coreProperties>
</file>