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6" r:id="rId2"/>
    <p:sldId id="257" r:id="rId3"/>
    <p:sldId id="271" r:id="rId4"/>
    <p:sldId id="261" r:id="rId5"/>
    <p:sldId id="262" r:id="rId6"/>
    <p:sldId id="263" r:id="rId7"/>
    <p:sldId id="264" r:id="rId8"/>
    <p:sldId id="266" r:id="rId9"/>
    <p:sldId id="265" r:id="rId10"/>
    <p:sldId id="267" r:id="rId11"/>
    <p:sldId id="268" r:id="rId12"/>
    <p:sldId id="269" r:id="rId13"/>
    <p:sldId id="270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FA8B5-4D4B-472C-9479-428BCF2013D4}" type="datetimeFigureOut">
              <a:rPr lang="en-US" smtClean="0"/>
              <a:pPr/>
              <a:t>5/31/13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9665-E6CC-4167-ABF1-4AC7A7C0EF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68810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FA8B5-4D4B-472C-9479-428BCF2013D4}" type="datetimeFigureOut">
              <a:rPr lang="en-US" smtClean="0"/>
              <a:pPr/>
              <a:t>5/31/13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9665-E6CC-4167-ABF1-4AC7A7C0EF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3042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FA8B5-4D4B-472C-9479-428BCF2013D4}" type="datetimeFigureOut">
              <a:rPr lang="en-US" smtClean="0"/>
              <a:pPr/>
              <a:t>5/31/13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9665-E6CC-4167-ABF1-4AC7A7C0EF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12580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FA8B5-4D4B-472C-9479-428BCF2013D4}" type="datetimeFigureOut">
              <a:rPr lang="en-US" smtClean="0"/>
              <a:pPr/>
              <a:t>5/31/13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9665-E6CC-4167-ABF1-4AC7A7C0EF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7660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FA8B5-4D4B-472C-9479-428BCF2013D4}" type="datetimeFigureOut">
              <a:rPr lang="en-US" smtClean="0"/>
              <a:pPr/>
              <a:t>5/31/13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9665-E6CC-4167-ABF1-4AC7A7C0EF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01559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FA8B5-4D4B-472C-9479-428BCF2013D4}" type="datetimeFigureOut">
              <a:rPr lang="en-US" smtClean="0"/>
              <a:pPr/>
              <a:t>5/31/13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9665-E6CC-4167-ABF1-4AC7A7C0EF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89596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FA8B5-4D4B-472C-9479-428BCF2013D4}" type="datetimeFigureOut">
              <a:rPr lang="en-US" smtClean="0"/>
              <a:pPr/>
              <a:t>5/31/13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9665-E6CC-4167-ABF1-4AC7A7C0EF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6467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FA8B5-4D4B-472C-9479-428BCF2013D4}" type="datetimeFigureOut">
              <a:rPr lang="en-US" smtClean="0"/>
              <a:pPr/>
              <a:t>5/31/13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9665-E6CC-4167-ABF1-4AC7A7C0EF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78167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FA8B5-4D4B-472C-9479-428BCF2013D4}" type="datetimeFigureOut">
              <a:rPr lang="en-US" smtClean="0"/>
              <a:pPr/>
              <a:t>5/31/13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9665-E6CC-4167-ABF1-4AC7A7C0EF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44360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FA8B5-4D4B-472C-9479-428BCF2013D4}" type="datetimeFigureOut">
              <a:rPr lang="en-US" smtClean="0"/>
              <a:pPr/>
              <a:t>5/31/13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9665-E6CC-4167-ABF1-4AC7A7C0EF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6125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FA8B5-4D4B-472C-9479-428BCF2013D4}" type="datetimeFigureOut">
              <a:rPr lang="en-US" smtClean="0"/>
              <a:pPr/>
              <a:t>5/31/13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9665-E6CC-4167-ABF1-4AC7A7C0EF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19425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FA8B5-4D4B-472C-9479-428BCF2013D4}" type="datetimeFigureOut">
              <a:rPr lang="en-US" smtClean="0"/>
              <a:pPr/>
              <a:t>5/31/13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59665-E6CC-4167-ABF1-4AC7A7C0EF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21240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3" Type="http://schemas.openxmlformats.org/officeDocument/2006/relationships/hyperlink" Target="mailto:Homa.popal@rapidscale.ne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0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pidScale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609600"/>
            <a:ext cx="2438400" cy="441325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0309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tefanie\Desktop\PSI Preso\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797" y="-304802"/>
            <a:ext cx="1924050" cy="3286125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7318637">
            <a:off x="235035" y="1033963"/>
            <a:ext cx="2076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Manageability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Stefanie\Desktop\Stuff\PSI Preso\mana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 rot="20608902">
            <a:off x="2973297" y="2828566"/>
            <a:ext cx="6019800" cy="4100417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Stefanie\Desktop\Stuff\PSI Preso\maange stat 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5943600" cy="2130425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034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tefanie\Desktop\PSI Preso\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-355993"/>
            <a:ext cx="2041526" cy="3286125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15200" y="1853807"/>
            <a:ext cx="80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Apps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2934" y="92884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V</a:t>
            </a:r>
            <a:r>
              <a:rPr lang="en-US" sz="2400" dirty="0" smtClean="0">
                <a:solidFill>
                  <a:schemeClr val="bg1"/>
                </a:solidFill>
              </a:rPr>
              <a:t>irtual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146" name="Picture 2" descr="C:\Users\Stefanie\Desktop\Stuff\PSI Preso\virtual app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24200"/>
            <a:ext cx="6450013" cy="3608387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Stefanie\Desktop\Stuff\PSI Preso\practicality stat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4416425" cy="2386013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Stefanie\Desktop\Stuff\PSI Preso\app virt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5734" y="2729416"/>
            <a:ext cx="2459038" cy="1920875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740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tefanie\Desktop\PSI Preso\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-304803"/>
            <a:ext cx="2027237" cy="3286125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634850" y="988368"/>
            <a:ext cx="1676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Backup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7170" name="Picture 2" descr="C:\Users\Stefanie\Desktop\Stuff\PSI Preso\backup stat 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621" y="4876800"/>
            <a:ext cx="3110195" cy="1579932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Stefanie\Desktop\Stuff\PSI Preso\backup stat 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71437"/>
            <a:ext cx="3127375" cy="2295525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Stefanie\Desktop\Stuff\PSI Preso\backu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8016" y="2209800"/>
            <a:ext cx="6508539" cy="4162424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5976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Stefanie\Desktop\PSI Preso\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-343990"/>
            <a:ext cx="3408363" cy="3286125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5495925" y="950266"/>
            <a:ext cx="2057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Cost Effective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8194" name="Picture 2" descr="C:\Users\Stefanie\Desktop\Stuff\PSI Preso\cost stat 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398"/>
            <a:ext cx="2640012" cy="3190875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Stefanie\Desktop\Stuff\PSI Preso\cost stat 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910088"/>
            <a:ext cx="2671447" cy="1769268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Stefanie\Desktop\Stuff\PSI Preso\Business-Money-bag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3967" y="2910088"/>
            <a:ext cx="6829425" cy="405111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1281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6200000">
            <a:off x="5495925" y="950266"/>
            <a:ext cx="2057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Cost Effective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9218" name="Picture 2" descr="C:\Users\Stefanie\Desktop\Stuff\PSI Preso\REad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85800"/>
            <a:ext cx="5728984" cy="5290573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1445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6200000">
            <a:off x="5495925" y="950266"/>
            <a:ext cx="2057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Cost Effective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0242" name="Picture 2" descr="C:\Users\Stefanie\Desktop\Stuff\PSI Preso\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541" y="260349"/>
            <a:ext cx="5830888" cy="38989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Stefanie\Desktop\Stuff\PSI Preso\softwar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733800"/>
            <a:ext cx="2965450" cy="2846388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4419600"/>
            <a:ext cx="1524000" cy="38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BYOD</a:t>
            </a:r>
          </a:p>
          <a:p>
            <a:pPr marL="0" indent="0">
              <a:buNone/>
            </a:pPr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990600"/>
            <a:ext cx="3766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Disaster Recovery/Business Continuity</a:t>
            </a:r>
          </a:p>
        </p:txBody>
      </p:sp>
      <p:sp>
        <p:nvSpPr>
          <p:cNvPr id="8" name="Rectangle 7"/>
          <p:cNvSpPr/>
          <p:nvPr/>
        </p:nvSpPr>
        <p:spPr>
          <a:xfrm>
            <a:off x="3200400" y="1524000"/>
            <a:ext cx="4095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Organization needs new servers/desktops</a:t>
            </a:r>
          </a:p>
        </p:txBody>
      </p:sp>
      <p:sp>
        <p:nvSpPr>
          <p:cNvPr id="9" name="Rectangle 8"/>
          <p:cNvSpPr/>
          <p:nvPr/>
        </p:nvSpPr>
        <p:spPr>
          <a:xfrm>
            <a:off x="3352800" y="2133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Organization doesn’t have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CAPex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to upgrade hardware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95600" y="2895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Organization wants to benefit from Enterprise-Level Infrastructure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57400" y="3581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Organizations need to upgrade their Exchange Server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43200" y="91440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1</a:t>
            </a:r>
            <a:endParaRPr lang="en-US" sz="2800" dirty="0">
              <a:solidFill>
                <a:schemeClr val="accent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95600" y="144780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79646"/>
                </a:solidFill>
              </a:rPr>
              <a:t>2</a:t>
            </a:r>
            <a:endParaRPr lang="en-US" sz="2800" dirty="0">
              <a:solidFill>
                <a:srgbClr val="F7964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95600" y="213360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</a:rPr>
              <a:t>3</a:t>
            </a:r>
            <a:endParaRPr lang="en-US" sz="2800" dirty="0">
              <a:solidFill>
                <a:schemeClr val="accent5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4600" y="289560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9BBB59"/>
                </a:solidFill>
              </a:rPr>
              <a:t>4</a:t>
            </a:r>
            <a:endParaRPr lang="en-US" sz="2800" dirty="0">
              <a:solidFill>
                <a:srgbClr val="9BBB59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52600" y="358140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5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47800" y="434340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6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7355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tefanie\Desktop\Stuff\PSI Preso\case stud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95400" y="3886200"/>
            <a:ext cx="10284274" cy="5108575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Stefanie\Desktop\Stuff\PSI Preso\case study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3770537" cy="1020214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2286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Background: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A 40  employee organization in Southern California  that provides service to the manufacturing industry needed to buy a server to load a new application on. They were faced with the challenge of buying the server or moving it to the cloud.</a:t>
            </a:r>
          </a:p>
          <a:p>
            <a:pPr marL="0" indent="0">
              <a:buNone/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After reviewing the costs of a new server,  their MSP brought RapidScale in to provide them with a virtual option.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RapidScale provided them with a proposal. After the CFO saw the monthly price for this one application, he asked RapidScale to price out all 4 servers of theirs and also fully virtualize their desktops as well.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RapidScale’s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price ended up being similar to the price budgeted for that one application.</a:t>
            </a:r>
          </a:p>
          <a:p>
            <a:pPr marL="0" indent="0">
              <a:buNone/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4191000"/>
            <a:ext cx="6019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7F7F7F"/>
                </a:solidFill>
              </a:rPr>
              <a:t>This organization moved forward with </a:t>
            </a:r>
            <a:r>
              <a:rPr lang="en-US" sz="1600" dirty="0" err="1" smtClean="0">
                <a:solidFill>
                  <a:srgbClr val="7F7F7F"/>
                </a:solidFill>
              </a:rPr>
              <a:t>RapidScale</a:t>
            </a:r>
            <a:r>
              <a:rPr lang="en-US" sz="1600" dirty="0" smtClean="0">
                <a:solidFill>
                  <a:srgbClr val="7F7F7F"/>
                </a:solidFill>
              </a:rPr>
              <a:t> in less than a 30 day sales cycle and also bills $4,000  per month with </a:t>
            </a:r>
            <a:r>
              <a:rPr lang="en-US" sz="1600" dirty="0" err="1" smtClean="0">
                <a:solidFill>
                  <a:srgbClr val="7F7F7F"/>
                </a:solidFill>
              </a:rPr>
              <a:t>RapidScale</a:t>
            </a:r>
            <a:r>
              <a:rPr lang="en-US" sz="1600" dirty="0" smtClean="0">
                <a:solidFill>
                  <a:srgbClr val="7F7F7F"/>
                </a:solidFill>
              </a:rPr>
              <a:t>. At the same time, they are now upgrading their internet connection to a Fiber connection.</a:t>
            </a:r>
            <a:endParaRPr lang="en-US" sz="16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2292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6200000">
            <a:off x="5495925" y="950266"/>
            <a:ext cx="2057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Cost Effective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2291" name="Picture 3" descr="C:\Users\Stefanie\Desktop\Stuff\PSI Preso\backp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43" y="-381000"/>
            <a:ext cx="2678651" cy="7693026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0" y="2617862"/>
            <a:ext cx="419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7F7F7F"/>
                </a:solidFill>
              </a:rPr>
              <a:t>Homa</a:t>
            </a:r>
            <a:r>
              <a:rPr lang="en-US" dirty="0" smtClean="0">
                <a:solidFill>
                  <a:srgbClr val="7F7F7F"/>
                </a:solidFill>
              </a:rPr>
              <a:t> </a:t>
            </a:r>
            <a:r>
              <a:rPr lang="en-US" dirty="0" err="1" smtClean="0">
                <a:solidFill>
                  <a:srgbClr val="7F7F7F"/>
                </a:solidFill>
              </a:rPr>
              <a:t>Popal</a:t>
            </a:r>
            <a:endParaRPr lang="en-US" dirty="0" smtClean="0">
              <a:solidFill>
                <a:srgbClr val="7F7F7F"/>
              </a:solidFill>
            </a:endParaRPr>
          </a:p>
          <a:p>
            <a:pPr algn="ctr"/>
            <a:r>
              <a:rPr lang="en-US" dirty="0" smtClean="0">
                <a:solidFill>
                  <a:srgbClr val="7F7F7F"/>
                </a:solidFill>
              </a:rPr>
              <a:t>714-553-4554</a:t>
            </a:r>
          </a:p>
          <a:p>
            <a:pPr algn="ctr"/>
            <a:r>
              <a:rPr lang="en-US" dirty="0" smtClean="0">
                <a:solidFill>
                  <a:srgbClr val="7F7F7F"/>
                </a:solidFill>
                <a:hlinkClick r:id="rId3"/>
              </a:rPr>
              <a:t>Homa.popal@rapidscale.net</a:t>
            </a:r>
            <a:endParaRPr lang="en-US" dirty="0" smtClean="0">
              <a:solidFill>
                <a:srgbClr val="7F7F7F"/>
              </a:solidFill>
            </a:endParaRPr>
          </a:p>
          <a:p>
            <a:pPr algn="ctr"/>
            <a:r>
              <a:rPr lang="en-US" dirty="0" err="1" smtClean="0">
                <a:solidFill>
                  <a:srgbClr val="7F7F7F"/>
                </a:solidFill>
              </a:rPr>
              <a:t>www.rapidscale.net</a:t>
            </a:r>
            <a:endParaRPr lang="en-US" dirty="0" smtClean="0">
              <a:solidFill>
                <a:srgbClr val="7F7F7F"/>
              </a:solidFill>
            </a:endParaRPr>
          </a:p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4961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tefanie\Desktop\Stuff\PSI Preso\compan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4860" y="3733800"/>
            <a:ext cx="9577388" cy="38227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tefanie\Desktop\New Website\Images\Extra Pages\CCompan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1" y="228600"/>
            <a:ext cx="2057400" cy="1679159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29000" y="276807"/>
            <a:ext cx="2850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Tahoma" pitchFamily="34" charset="0"/>
                <a:cs typeface="Tahoma" pitchFamily="34" charset="0"/>
              </a:rPr>
              <a:t>Headquartered in Irvine, CA </a:t>
            </a:r>
          </a:p>
        </p:txBody>
      </p:sp>
      <p:sp>
        <p:nvSpPr>
          <p:cNvPr id="6" name="Rectangle 5"/>
          <p:cNvSpPr/>
          <p:nvPr/>
        </p:nvSpPr>
        <p:spPr>
          <a:xfrm>
            <a:off x="3708465" y="2030869"/>
            <a:ext cx="2132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ahoma" pitchFamily="34" charset="0"/>
                <a:cs typeface="Tahoma" pitchFamily="34" charset="0"/>
              </a:rPr>
              <a:t>100% SLA Guarantee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86200" y="2614317"/>
            <a:ext cx="2176109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defRPr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Tahoma" pitchFamily="34" charset="0"/>
                <a:cs typeface="Tahoma" pitchFamily="34" charset="0"/>
              </a:rPr>
              <a:t>Data Centers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Irvine, CA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Sterling, VA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Dallas, TX 2013</a:t>
            </a:r>
          </a:p>
        </p:txBody>
      </p:sp>
      <p:sp>
        <p:nvSpPr>
          <p:cNvPr id="8" name="Rectangle 7"/>
          <p:cNvSpPr/>
          <p:nvPr/>
        </p:nvSpPr>
        <p:spPr>
          <a:xfrm>
            <a:off x="3689639" y="1447800"/>
            <a:ext cx="1906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Tahoma" pitchFamily="34" charset="0"/>
                <a:cs typeface="Tahoma" pitchFamily="34" charset="0"/>
              </a:rPr>
              <a:t>Cash Flow Positive</a:t>
            </a:r>
          </a:p>
        </p:txBody>
      </p:sp>
      <p:sp>
        <p:nvSpPr>
          <p:cNvPr id="9" name="Rectangle 8"/>
          <p:cNvSpPr/>
          <p:nvPr/>
        </p:nvSpPr>
        <p:spPr>
          <a:xfrm>
            <a:off x="3522414" y="883513"/>
            <a:ext cx="2240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Tahoma" pitchFamily="34" charset="0"/>
                <a:cs typeface="Tahoma" pitchFamily="34" charset="0"/>
              </a:rPr>
              <a:t>Five Years in Business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1598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tefanie\Desktop\Stuff\PSI Preso\10 reason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964" y="838200"/>
            <a:ext cx="8058150" cy="487045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8424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Stefanie\Desktop\Stuff\PSI Preso\deskto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0301" y="2667000"/>
            <a:ext cx="4908081" cy="3455988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Stefanie\Desktop\Stuff\PSI Preso\lapto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694" y="3827208"/>
            <a:ext cx="4420384" cy="2955925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Stefanie\Desktop\PSI Preso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1771650" cy="3286125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47625" y="1140768"/>
            <a:ext cx="1676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Flexibility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Stefanie\Desktop\Stuff\PSI Preso\ipa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5269" y="3810000"/>
            <a:ext cx="2315439" cy="2990343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Stefanie\Desktop\Stuff\PSI Preso\iph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778844"/>
            <a:ext cx="990600" cy="2020887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Stefanie\Desktop\Stuff\PSI Preso\flex stat.a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723398"/>
            <a:ext cx="5702300" cy="15113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Stefanie\Desktop\Stuff\PSI Preso\powerpoin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1650" y="4616970"/>
            <a:ext cx="1179513" cy="11303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tefanie\Desktop\Stuff\PSI Preso\powerpoin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9609" y="3343647"/>
            <a:ext cx="1179513" cy="11303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Stefanie\Desktop\Stuff\PSI Preso\powerpoin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6237" y="4616970"/>
            <a:ext cx="1179513" cy="11303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Stefanie\Desktop\Stuff\PSI Preso\powerpoint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6286" y="5464695"/>
            <a:ext cx="589757" cy="56515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8371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tefanie\Desktop\PSI Preso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0400" y="-381000"/>
            <a:ext cx="2027237" cy="3286125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8687837">
            <a:off x="6909509" y="1104547"/>
            <a:ext cx="1872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Convenience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Stefanie\Desktop\Stuff\PSI Preso\convenienc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2651125" cy="6434138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tefanie\Desktop\Stuff\PSI Preso\convenient 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168175"/>
            <a:ext cx="3740150" cy="1021493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tefanie\Desktop\Stuff\PSI Preso\copnvenience stat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1958" y="2895317"/>
            <a:ext cx="3742060" cy="3649663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699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C:\Users\Stefanie\Desktop\Stuff\PSI Preso\puzzle piec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 rot="21153040">
            <a:off x="-1173780" y="-678793"/>
            <a:ext cx="10664826" cy="7272337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Stefanie\Desktop\PSI Preso\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-328749"/>
            <a:ext cx="2027238" cy="3286125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152400"/>
            <a:ext cx="1400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Practical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052" name="Picture 4" descr="C:\Users\Stefanie\Desktop\Stuff\PSI Preso\practicality stat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5758" y="4419600"/>
            <a:ext cx="2746375" cy="213995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tefanie\Desktop\Stuff\PSI Preso\practicality stat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0"/>
            <a:ext cx="3590926" cy="2093912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4080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Stefanie\Desktop\PSI Preso\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4407" y="-388938"/>
            <a:ext cx="2120900" cy="3286126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17903599">
            <a:off x="6559747" y="626204"/>
            <a:ext cx="1676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Scalability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187" y="4073540"/>
            <a:ext cx="811824" cy="1541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0823" y="3251428"/>
            <a:ext cx="1255771" cy="238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9223" y="2819400"/>
            <a:ext cx="1483225" cy="281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949" y="5764778"/>
            <a:ext cx="985245" cy="58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1505" y="5774883"/>
            <a:ext cx="1198110" cy="70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3174" y="5789132"/>
            <a:ext cx="1483224" cy="86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 rot="17624110">
            <a:off x="1468205" y="4062305"/>
            <a:ext cx="881487" cy="72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 rot="17624110">
            <a:off x="4008477" y="3447308"/>
            <a:ext cx="842462" cy="692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 rot="19512469">
            <a:off x="1541422" y="4246639"/>
            <a:ext cx="763552" cy="245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 rot="19512469">
            <a:off x="4068665" y="3554773"/>
            <a:ext cx="763552" cy="245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Stefanie\Desktop\Stuff\PSI Preso\security stat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2859" y="842700"/>
            <a:ext cx="4084637" cy="1597025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Stefanie\Desktop\Stuff\PSI Preso\security stat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6132" y="3060153"/>
            <a:ext cx="2066925" cy="1944687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5296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Stefanie\Desktop\Stuff\PSI Preso\securit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75029"/>
            <a:ext cx="5562600" cy="7089775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Stefanie\Desktop\PSI Preso\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-304800"/>
            <a:ext cx="2027238" cy="3286125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4019" y="175030"/>
            <a:ext cx="1196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Security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Stefanie\Desktop\Stuff\PSI Preso\security stat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96" y="2819400"/>
            <a:ext cx="1884363" cy="196215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tefanie\Desktop\Stuff\PSI Preso\security stat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5029200"/>
            <a:ext cx="4416425" cy="112395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2710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Stefanie\Desktop\Stuff\PSI Preso\practic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-1219200" y="1281234"/>
            <a:ext cx="5278438" cy="5970588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Stefanie\Desktop\PSI Preso\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-316119"/>
            <a:ext cx="2057400" cy="3286125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6493545" y="1053251"/>
            <a:ext cx="1676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Efficiency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Stefanie\Desktop\Stuff\PSI Preso\efficiency stat 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581400"/>
            <a:ext cx="3021012" cy="2719388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tefanie\Desktop\Stuff\PSI Preso\efficiency stat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3894" y="838200"/>
            <a:ext cx="3402012" cy="112395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9647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1343</TotalTime>
  <Words>260</Words>
  <Application>Microsoft Macintosh PowerPoint</Application>
  <PresentationFormat>On-screen Show (4:3)</PresentationFormat>
  <Paragraphs>43</Paragraphs>
  <Slides>17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Stefanie</dc:creator>
  <cp:lastModifiedBy>Stefanie</cp:lastModifiedBy>
  <cp:revision>54</cp:revision>
  <dcterms:created xsi:type="dcterms:W3CDTF">2013-05-31T16:20:44Z</dcterms:created>
  <dcterms:modified xsi:type="dcterms:W3CDTF">2013-05-31T16:21:44Z</dcterms:modified>
</cp:coreProperties>
</file>