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slides/slide18.xml" ContentType="application/vnd.openxmlformats-officedocument.presentationml.slide+xml"/>
  <Override PartName="/ppt/diagrams/data1.xml" ContentType="application/vnd.openxmlformats-officedocument.drawingml.diagramData+xml"/>
  <Override PartName="/ppt/slides/slide19.xml" ContentType="application/vnd.openxmlformats-officedocument.presentationml.slide+xml"/>
  <Override PartName="/ppt/presentation.xml" ContentType="application/vnd.openxmlformats-officedocument.presentationml.presentation.main+xml"/>
  <Override PartName="/ppt/slides/slide17.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16.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9.xml" ContentType="application/vnd.openxmlformats-officedocument.presentationml.slide+xml"/>
  <Override PartName="/ppt/slides/slide6.xml" ContentType="application/vnd.openxmlformats-officedocument.presentationml.slide+xml"/>
  <Override PartName="/ppt/slides/slide11.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12.xml" ContentType="application/vnd.openxmlformats-officedocument.presentationml.slideLayout+xml"/>
  <Override PartName="/ppt/notesSlides/notesSlide2.xml" ContentType="application/vnd.openxmlformats-officedocument.presentationml.notesSlide+xml"/>
  <Override PartName="/ppt/slideLayouts/slideLayout11.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diagrams/layout1.xml" ContentType="application/vnd.openxmlformats-officedocument.drawingml.diagram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diagrams/quickStyle1.xml" ContentType="application/vnd.openxmlformats-officedocument.drawingml.diagramStyle+xml"/>
  <Override PartName="/ppt/diagrams/drawing1.xml" ContentType="application/vnd.ms-office.drawingml.diagramDrawing+xml"/>
  <Override PartName="/ppt/diagrams/colors1.xml" ContentType="application/vnd.openxmlformats-officedocument.drawingml.diagramCol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4"/>
  </p:sldMasterIdLst>
  <p:notesMasterIdLst>
    <p:notesMasterId r:id="rId24"/>
  </p:notesMasterIdLst>
  <p:sldIdLst>
    <p:sldId id="256" r:id="rId5"/>
    <p:sldId id="295" r:id="rId6"/>
    <p:sldId id="305" r:id="rId7"/>
    <p:sldId id="303" r:id="rId8"/>
    <p:sldId id="331" r:id="rId9"/>
    <p:sldId id="332" r:id="rId10"/>
    <p:sldId id="323" r:id="rId11"/>
    <p:sldId id="333" r:id="rId12"/>
    <p:sldId id="322" r:id="rId13"/>
    <p:sldId id="334" r:id="rId14"/>
    <p:sldId id="335" r:id="rId15"/>
    <p:sldId id="336" r:id="rId16"/>
    <p:sldId id="340" r:id="rId17"/>
    <p:sldId id="296" r:id="rId18"/>
    <p:sldId id="337" r:id="rId19"/>
    <p:sldId id="341" r:id="rId20"/>
    <p:sldId id="328" r:id="rId21"/>
    <p:sldId id="329" r:id="rId22"/>
    <p:sldId id="330" r:id="rId23"/>
  </p:sldIdLst>
  <p:sldSz cx="9144000" cy="6858000" type="screen4x3"/>
  <p:notesSz cx="6985000" cy="9283700"/>
  <p:defaultTextStyle>
    <a:defPPr>
      <a:defRPr lang="ko-KR"/>
    </a:defPPr>
    <a:lvl1pPr algn="ctr" rtl="0" fontAlgn="base" latinLnBrk="1">
      <a:spcBef>
        <a:spcPct val="0"/>
      </a:spcBef>
      <a:spcAft>
        <a:spcPct val="0"/>
      </a:spcAft>
      <a:defRPr kumimoji="1" sz="2400" kern="1200">
        <a:solidFill>
          <a:schemeClr val="tx1"/>
        </a:solidFill>
        <a:latin typeface="Gulim" pitchFamily="34" charset="-127"/>
        <a:ea typeface="Gulim" pitchFamily="34" charset="-127"/>
        <a:cs typeface="+mn-cs"/>
      </a:defRPr>
    </a:lvl1pPr>
    <a:lvl2pPr marL="457200" algn="ctr" rtl="0" fontAlgn="base" latinLnBrk="1">
      <a:spcBef>
        <a:spcPct val="0"/>
      </a:spcBef>
      <a:spcAft>
        <a:spcPct val="0"/>
      </a:spcAft>
      <a:defRPr kumimoji="1" sz="2400" kern="1200">
        <a:solidFill>
          <a:schemeClr val="tx1"/>
        </a:solidFill>
        <a:latin typeface="Gulim" pitchFamily="34" charset="-127"/>
        <a:ea typeface="Gulim" pitchFamily="34" charset="-127"/>
        <a:cs typeface="+mn-cs"/>
      </a:defRPr>
    </a:lvl2pPr>
    <a:lvl3pPr marL="914400" algn="ctr" rtl="0" fontAlgn="base" latinLnBrk="1">
      <a:spcBef>
        <a:spcPct val="0"/>
      </a:spcBef>
      <a:spcAft>
        <a:spcPct val="0"/>
      </a:spcAft>
      <a:defRPr kumimoji="1" sz="2400" kern="1200">
        <a:solidFill>
          <a:schemeClr val="tx1"/>
        </a:solidFill>
        <a:latin typeface="Gulim" pitchFamily="34" charset="-127"/>
        <a:ea typeface="Gulim" pitchFamily="34" charset="-127"/>
        <a:cs typeface="+mn-cs"/>
      </a:defRPr>
    </a:lvl3pPr>
    <a:lvl4pPr marL="1371600" algn="ctr" rtl="0" fontAlgn="base" latinLnBrk="1">
      <a:spcBef>
        <a:spcPct val="0"/>
      </a:spcBef>
      <a:spcAft>
        <a:spcPct val="0"/>
      </a:spcAft>
      <a:defRPr kumimoji="1" sz="2400" kern="1200">
        <a:solidFill>
          <a:schemeClr val="tx1"/>
        </a:solidFill>
        <a:latin typeface="Gulim" pitchFamily="34" charset="-127"/>
        <a:ea typeface="Gulim" pitchFamily="34" charset="-127"/>
        <a:cs typeface="+mn-cs"/>
      </a:defRPr>
    </a:lvl4pPr>
    <a:lvl5pPr marL="1828800" algn="ctr" rtl="0" fontAlgn="base" latinLnBrk="1">
      <a:spcBef>
        <a:spcPct val="0"/>
      </a:spcBef>
      <a:spcAft>
        <a:spcPct val="0"/>
      </a:spcAft>
      <a:defRPr kumimoji="1" sz="2400" kern="1200">
        <a:solidFill>
          <a:schemeClr val="tx1"/>
        </a:solidFill>
        <a:latin typeface="Gulim" pitchFamily="34" charset="-127"/>
        <a:ea typeface="Gulim" pitchFamily="34" charset="-127"/>
        <a:cs typeface="+mn-cs"/>
      </a:defRPr>
    </a:lvl5pPr>
    <a:lvl6pPr marL="2286000" algn="l" defTabSz="914400" rtl="0" eaLnBrk="1" latinLnBrk="0" hangingPunct="1">
      <a:defRPr kumimoji="1" sz="2400" kern="1200">
        <a:solidFill>
          <a:schemeClr val="tx1"/>
        </a:solidFill>
        <a:latin typeface="Gulim" pitchFamily="34" charset="-127"/>
        <a:ea typeface="Gulim" pitchFamily="34" charset="-127"/>
        <a:cs typeface="+mn-cs"/>
      </a:defRPr>
    </a:lvl6pPr>
    <a:lvl7pPr marL="2743200" algn="l" defTabSz="914400" rtl="0" eaLnBrk="1" latinLnBrk="0" hangingPunct="1">
      <a:defRPr kumimoji="1" sz="2400" kern="1200">
        <a:solidFill>
          <a:schemeClr val="tx1"/>
        </a:solidFill>
        <a:latin typeface="Gulim" pitchFamily="34" charset="-127"/>
        <a:ea typeface="Gulim" pitchFamily="34" charset="-127"/>
        <a:cs typeface="+mn-cs"/>
      </a:defRPr>
    </a:lvl7pPr>
    <a:lvl8pPr marL="3200400" algn="l" defTabSz="914400" rtl="0" eaLnBrk="1" latinLnBrk="0" hangingPunct="1">
      <a:defRPr kumimoji="1" sz="2400" kern="1200">
        <a:solidFill>
          <a:schemeClr val="tx1"/>
        </a:solidFill>
        <a:latin typeface="Gulim" pitchFamily="34" charset="-127"/>
        <a:ea typeface="Gulim" pitchFamily="34" charset="-127"/>
        <a:cs typeface="+mn-cs"/>
      </a:defRPr>
    </a:lvl8pPr>
    <a:lvl9pPr marL="3657600" algn="l" defTabSz="914400" rtl="0" eaLnBrk="1" latinLnBrk="0" hangingPunct="1">
      <a:defRPr kumimoji="1" sz="2400" kern="1200">
        <a:solidFill>
          <a:schemeClr val="tx1"/>
        </a:solidFill>
        <a:latin typeface="Gulim" pitchFamily="34" charset="-127"/>
        <a:ea typeface="Gulim" pitchFamily="34" charset="-127"/>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33"/>
    <a:srgbClr val="2C6C3B"/>
    <a:srgbClr val="368649"/>
    <a:srgbClr val="FF9900"/>
    <a:srgbClr val="214F2C"/>
    <a:srgbClr val="F197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6914" autoAdjust="0"/>
    <p:restoredTop sz="90578" autoAdjust="0"/>
  </p:normalViewPr>
  <p:slideViewPr>
    <p:cSldViewPr snapToGrid="0">
      <p:cViewPr>
        <p:scale>
          <a:sx n="100" d="100"/>
          <a:sy n="100" d="100"/>
        </p:scale>
        <p:origin x="-558" y="234"/>
      </p:cViewPr>
      <p:guideLst>
        <p:guide orient="horz" pos="62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C211D6-1C5E-419D-A1F6-82335FDF1763}" type="doc">
      <dgm:prSet loTypeId="urn:microsoft.com/office/officeart/2005/8/layout/hChevron3" loCatId="process" qsTypeId="urn:microsoft.com/office/officeart/2005/8/quickstyle/simple4" qsCatId="simple" csTypeId="urn:microsoft.com/office/officeart/2005/8/colors/accent1_2" csCatId="accent1" phldr="1"/>
      <dgm:spPr/>
    </dgm:pt>
    <dgm:pt modelId="{3DCEE8DA-6C7E-4982-B245-A4C34A9CDF1B}">
      <dgm:prSet phldrT="[Text]" custT="1"/>
      <dgm:spPr/>
      <dgm:t>
        <a:bodyPr/>
        <a:lstStyle/>
        <a:p>
          <a:r>
            <a:rPr lang="en-US" sz="2400" b="1" dirty="0" smtClean="0"/>
            <a:t>Phase 1</a:t>
          </a:r>
          <a:endParaRPr lang="en-US" sz="2400" b="1" dirty="0"/>
        </a:p>
      </dgm:t>
    </dgm:pt>
    <dgm:pt modelId="{E866C1F0-09FF-46D7-BB14-E1829022B711}" type="parTrans" cxnId="{927196DB-400D-47D3-B241-B1F34D46DE5A}">
      <dgm:prSet/>
      <dgm:spPr/>
      <dgm:t>
        <a:bodyPr/>
        <a:lstStyle/>
        <a:p>
          <a:endParaRPr lang="en-US" sz="2400" b="1"/>
        </a:p>
      </dgm:t>
    </dgm:pt>
    <dgm:pt modelId="{128FC358-E35B-4B46-B327-C4E489BAA4AF}" type="sibTrans" cxnId="{927196DB-400D-47D3-B241-B1F34D46DE5A}">
      <dgm:prSet/>
      <dgm:spPr/>
      <dgm:t>
        <a:bodyPr/>
        <a:lstStyle/>
        <a:p>
          <a:endParaRPr lang="en-US" sz="2400" b="1"/>
        </a:p>
      </dgm:t>
    </dgm:pt>
    <dgm:pt modelId="{F8D2999C-84DB-4DE8-8F10-4D102FE03A2D}">
      <dgm:prSet phldrT="[Text]" custT="1"/>
      <dgm:spPr/>
      <dgm:t>
        <a:bodyPr/>
        <a:lstStyle/>
        <a:p>
          <a:r>
            <a:rPr lang="en-US" sz="2400" b="1" dirty="0" smtClean="0"/>
            <a:t>Phase 2</a:t>
          </a:r>
          <a:endParaRPr lang="en-US" sz="2400" b="1" dirty="0"/>
        </a:p>
      </dgm:t>
    </dgm:pt>
    <dgm:pt modelId="{539398BE-1945-4156-AF6F-EEF1BD29DA1D}" type="parTrans" cxnId="{184AD598-060D-433F-951F-DDABC1B6CBCD}">
      <dgm:prSet/>
      <dgm:spPr/>
      <dgm:t>
        <a:bodyPr/>
        <a:lstStyle/>
        <a:p>
          <a:endParaRPr lang="en-US" sz="2400" b="1"/>
        </a:p>
      </dgm:t>
    </dgm:pt>
    <dgm:pt modelId="{ABD7CDB2-2A2A-48BE-8053-169ED7F3CC3A}" type="sibTrans" cxnId="{184AD598-060D-433F-951F-DDABC1B6CBCD}">
      <dgm:prSet/>
      <dgm:spPr/>
      <dgm:t>
        <a:bodyPr/>
        <a:lstStyle/>
        <a:p>
          <a:endParaRPr lang="en-US" sz="2400" b="1"/>
        </a:p>
      </dgm:t>
    </dgm:pt>
    <dgm:pt modelId="{D0E406EE-3FEB-4CF7-B4CA-AD0F4D9A4A73}">
      <dgm:prSet phldrT="[Text]" custT="1"/>
      <dgm:spPr/>
      <dgm:t>
        <a:bodyPr/>
        <a:lstStyle/>
        <a:p>
          <a:r>
            <a:rPr lang="en-US" sz="2400" b="1" dirty="0" smtClean="0"/>
            <a:t>Phase 3</a:t>
          </a:r>
          <a:endParaRPr lang="en-US" sz="2400" b="1" dirty="0"/>
        </a:p>
      </dgm:t>
    </dgm:pt>
    <dgm:pt modelId="{D63ACBB4-2B17-413B-8AF8-187BC9A8BBBF}" type="parTrans" cxnId="{007DD25A-ED82-4264-855F-6DF613B2CF3A}">
      <dgm:prSet/>
      <dgm:spPr/>
      <dgm:t>
        <a:bodyPr/>
        <a:lstStyle/>
        <a:p>
          <a:endParaRPr lang="en-US" sz="2400" b="1"/>
        </a:p>
      </dgm:t>
    </dgm:pt>
    <dgm:pt modelId="{693E5BC6-AFD8-4788-89E9-6B254B61630E}" type="sibTrans" cxnId="{007DD25A-ED82-4264-855F-6DF613B2CF3A}">
      <dgm:prSet/>
      <dgm:spPr/>
      <dgm:t>
        <a:bodyPr/>
        <a:lstStyle/>
        <a:p>
          <a:endParaRPr lang="en-US" sz="2400" b="1"/>
        </a:p>
      </dgm:t>
    </dgm:pt>
    <dgm:pt modelId="{F77FB6DF-A26B-4A25-8644-C2942537EF5D}" type="pres">
      <dgm:prSet presAssocID="{A4C211D6-1C5E-419D-A1F6-82335FDF1763}" presName="Name0" presStyleCnt="0">
        <dgm:presLayoutVars>
          <dgm:dir/>
          <dgm:resizeHandles val="exact"/>
        </dgm:presLayoutVars>
      </dgm:prSet>
      <dgm:spPr/>
    </dgm:pt>
    <dgm:pt modelId="{FD91996F-783E-4DB4-8F92-4DA9466C2082}" type="pres">
      <dgm:prSet presAssocID="{3DCEE8DA-6C7E-4982-B245-A4C34A9CDF1B}" presName="parTxOnly" presStyleLbl="node1" presStyleIdx="0" presStyleCnt="3" custScaleX="34982" custLinFactNeighborX="-90919" custLinFactNeighborY="2687">
        <dgm:presLayoutVars>
          <dgm:bulletEnabled val="1"/>
        </dgm:presLayoutVars>
      </dgm:prSet>
      <dgm:spPr/>
      <dgm:t>
        <a:bodyPr/>
        <a:lstStyle/>
        <a:p>
          <a:endParaRPr lang="en-US"/>
        </a:p>
      </dgm:t>
    </dgm:pt>
    <dgm:pt modelId="{CC6A8C72-0ED2-41BC-B260-4B7B1E6834A4}" type="pres">
      <dgm:prSet presAssocID="{128FC358-E35B-4B46-B327-C4E489BAA4AF}" presName="parSpace" presStyleCnt="0"/>
      <dgm:spPr/>
    </dgm:pt>
    <dgm:pt modelId="{73BC7557-BB6B-4219-9BCC-5A87196BDE53}" type="pres">
      <dgm:prSet presAssocID="{F8D2999C-84DB-4DE8-8F10-4D102FE03A2D}" presName="parTxOnly" presStyleLbl="node1" presStyleIdx="1" presStyleCnt="3" custScaleX="34982" custLinFactNeighborX="966" custLinFactNeighborY="1791">
        <dgm:presLayoutVars>
          <dgm:bulletEnabled val="1"/>
        </dgm:presLayoutVars>
      </dgm:prSet>
      <dgm:spPr/>
      <dgm:t>
        <a:bodyPr/>
        <a:lstStyle/>
        <a:p>
          <a:endParaRPr lang="en-US"/>
        </a:p>
      </dgm:t>
    </dgm:pt>
    <dgm:pt modelId="{948C0168-768E-44DC-A2C0-19E208DACCE0}" type="pres">
      <dgm:prSet presAssocID="{ABD7CDB2-2A2A-48BE-8053-169ED7F3CC3A}" presName="parSpace" presStyleCnt="0"/>
      <dgm:spPr/>
    </dgm:pt>
    <dgm:pt modelId="{04FE00DB-5F3D-4A2C-881E-5311401889AE}" type="pres">
      <dgm:prSet presAssocID="{D0E406EE-3FEB-4CF7-B4CA-AD0F4D9A4A73}" presName="parTxOnly" presStyleLbl="node1" presStyleIdx="2" presStyleCnt="3" custScaleX="34982" custLinFactNeighborX="98270" custLinFactNeighborY="-5373">
        <dgm:presLayoutVars>
          <dgm:bulletEnabled val="1"/>
        </dgm:presLayoutVars>
      </dgm:prSet>
      <dgm:spPr/>
      <dgm:t>
        <a:bodyPr/>
        <a:lstStyle/>
        <a:p>
          <a:endParaRPr lang="en-US"/>
        </a:p>
      </dgm:t>
    </dgm:pt>
  </dgm:ptLst>
  <dgm:cxnLst>
    <dgm:cxn modelId="{184AD598-060D-433F-951F-DDABC1B6CBCD}" srcId="{A4C211D6-1C5E-419D-A1F6-82335FDF1763}" destId="{F8D2999C-84DB-4DE8-8F10-4D102FE03A2D}" srcOrd="1" destOrd="0" parTransId="{539398BE-1945-4156-AF6F-EEF1BD29DA1D}" sibTransId="{ABD7CDB2-2A2A-48BE-8053-169ED7F3CC3A}"/>
    <dgm:cxn modelId="{927196DB-400D-47D3-B241-B1F34D46DE5A}" srcId="{A4C211D6-1C5E-419D-A1F6-82335FDF1763}" destId="{3DCEE8DA-6C7E-4982-B245-A4C34A9CDF1B}" srcOrd="0" destOrd="0" parTransId="{E866C1F0-09FF-46D7-BB14-E1829022B711}" sibTransId="{128FC358-E35B-4B46-B327-C4E489BAA4AF}"/>
    <dgm:cxn modelId="{FAE9C8D7-1045-4A23-B39E-5AAB65A57F03}" type="presOf" srcId="{F8D2999C-84DB-4DE8-8F10-4D102FE03A2D}" destId="{73BC7557-BB6B-4219-9BCC-5A87196BDE53}" srcOrd="0" destOrd="0" presId="urn:microsoft.com/office/officeart/2005/8/layout/hChevron3"/>
    <dgm:cxn modelId="{007DD25A-ED82-4264-855F-6DF613B2CF3A}" srcId="{A4C211D6-1C5E-419D-A1F6-82335FDF1763}" destId="{D0E406EE-3FEB-4CF7-B4CA-AD0F4D9A4A73}" srcOrd="2" destOrd="0" parTransId="{D63ACBB4-2B17-413B-8AF8-187BC9A8BBBF}" sibTransId="{693E5BC6-AFD8-4788-89E9-6B254B61630E}"/>
    <dgm:cxn modelId="{A604B48B-8F8A-4B7A-9541-024A1DE9292B}" type="presOf" srcId="{A4C211D6-1C5E-419D-A1F6-82335FDF1763}" destId="{F77FB6DF-A26B-4A25-8644-C2942537EF5D}" srcOrd="0" destOrd="0" presId="urn:microsoft.com/office/officeart/2005/8/layout/hChevron3"/>
    <dgm:cxn modelId="{30B5E621-69A4-4F96-8FA6-33FC30AB8994}" type="presOf" srcId="{3DCEE8DA-6C7E-4982-B245-A4C34A9CDF1B}" destId="{FD91996F-783E-4DB4-8F92-4DA9466C2082}" srcOrd="0" destOrd="0" presId="urn:microsoft.com/office/officeart/2005/8/layout/hChevron3"/>
    <dgm:cxn modelId="{56C63288-7638-44B8-B44C-94C8A2D41920}" type="presOf" srcId="{D0E406EE-3FEB-4CF7-B4CA-AD0F4D9A4A73}" destId="{04FE00DB-5F3D-4A2C-881E-5311401889AE}" srcOrd="0" destOrd="0" presId="urn:microsoft.com/office/officeart/2005/8/layout/hChevron3"/>
    <dgm:cxn modelId="{3CBD91BC-8E4B-4DCF-BB85-AB28E6DFA2E8}" type="presParOf" srcId="{F77FB6DF-A26B-4A25-8644-C2942537EF5D}" destId="{FD91996F-783E-4DB4-8F92-4DA9466C2082}" srcOrd="0" destOrd="0" presId="urn:microsoft.com/office/officeart/2005/8/layout/hChevron3"/>
    <dgm:cxn modelId="{79864BB0-440D-4982-88C7-69F9EDE1286E}" type="presParOf" srcId="{F77FB6DF-A26B-4A25-8644-C2942537EF5D}" destId="{CC6A8C72-0ED2-41BC-B260-4B7B1E6834A4}" srcOrd="1" destOrd="0" presId="urn:microsoft.com/office/officeart/2005/8/layout/hChevron3"/>
    <dgm:cxn modelId="{AE23F401-8862-4572-92F1-815B6CA6518B}" type="presParOf" srcId="{F77FB6DF-A26B-4A25-8644-C2942537EF5D}" destId="{73BC7557-BB6B-4219-9BCC-5A87196BDE53}" srcOrd="2" destOrd="0" presId="urn:microsoft.com/office/officeart/2005/8/layout/hChevron3"/>
    <dgm:cxn modelId="{F33858DA-A097-4156-A595-DACFA9C364F1}" type="presParOf" srcId="{F77FB6DF-A26B-4A25-8644-C2942537EF5D}" destId="{948C0168-768E-44DC-A2C0-19E208DACCE0}" srcOrd="3" destOrd="0" presId="urn:microsoft.com/office/officeart/2005/8/layout/hChevron3"/>
    <dgm:cxn modelId="{76B29ABE-DA8E-4C70-A415-B926D2DB4A2E}" type="presParOf" srcId="{F77FB6DF-A26B-4A25-8644-C2942537EF5D}" destId="{04FE00DB-5F3D-4A2C-881E-5311401889AE}"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91996F-783E-4DB4-8F92-4DA9466C2082}">
      <dsp:nvSpPr>
        <dsp:cNvPr id="0" name=""/>
        <dsp:cNvSpPr/>
      </dsp:nvSpPr>
      <dsp:spPr>
        <a:xfrm>
          <a:off x="0" y="0"/>
          <a:ext cx="2886053" cy="531813"/>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t>Phase 1</a:t>
          </a:r>
          <a:endParaRPr lang="en-US" sz="2400" b="1" kern="1200" dirty="0"/>
        </a:p>
      </dsp:txBody>
      <dsp:txXfrm>
        <a:off x="0" y="0"/>
        <a:ext cx="2753100" cy="531813"/>
      </dsp:txXfrm>
    </dsp:sp>
    <dsp:sp modelId="{73BC7557-BB6B-4219-9BCC-5A87196BDE53}">
      <dsp:nvSpPr>
        <dsp:cNvPr id="0" name=""/>
        <dsp:cNvSpPr/>
      </dsp:nvSpPr>
      <dsp:spPr>
        <a:xfrm>
          <a:off x="2701999" y="0"/>
          <a:ext cx="2886053" cy="531813"/>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t>Phase 2</a:t>
          </a:r>
          <a:endParaRPr lang="en-US" sz="2400" b="1" kern="1200" dirty="0"/>
        </a:p>
      </dsp:txBody>
      <dsp:txXfrm>
        <a:off x="2967906" y="0"/>
        <a:ext cx="2354240" cy="531813"/>
      </dsp:txXfrm>
    </dsp:sp>
    <dsp:sp modelId="{04FE00DB-5F3D-4A2C-881E-5311401889AE}">
      <dsp:nvSpPr>
        <dsp:cNvPr id="0" name=""/>
        <dsp:cNvSpPr/>
      </dsp:nvSpPr>
      <dsp:spPr>
        <a:xfrm>
          <a:off x="5372121" y="0"/>
          <a:ext cx="2886053" cy="531813"/>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a:lnSpc>
              <a:spcPct val="90000"/>
            </a:lnSpc>
            <a:spcBef>
              <a:spcPct val="0"/>
            </a:spcBef>
            <a:spcAft>
              <a:spcPct val="35000"/>
            </a:spcAft>
          </a:pPr>
          <a:r>
            <a:rPr lang="en-US" sz="2400" b="1" kern="1200" dirty="0" smtClean="0"/>
            <a:t>Phase 3</a:t>
          </a:r>
          <a:endParaRPr lang="en-US" sz="2400" b="1" kern="1200" dirty="0"/>
        </a:p>
      </dsp:txBody>
      <dsp:txXfrm>
        <a:off x="5638028" y="0"/>
        <a:ext cx="2354240" cy="531813"/>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1"/>
            <a:ext cx="3026833" cy="464185"/>
          </a:xfrm>
          <a:prstGeom prst="rect">
            <a:avLst/>
          </a:prstGeom>
          <a:noFill/>
          <a:ln w="9525">
            <a:noFill/>
            <a:miter lim="800000"/>
            <a:headEnd/>
            <a:tailEnd/>
          </a:ln>
          <a:effectLst/>
        </p:spPr>
        <p:txBody>
          <a:bodyPr vert="horz" wrap="square" lIns="91752" tIns="45877" rIns="91752" bIns="45877" numCol="1" anchor="t" anchorCtr="0" compatLnSpc="1">
            <a:prstTxWarp prst="textNoShape">
              <a:avLst/>
            </a:prstTxWarp>
          </a:bodyPr>
          <a:lstStyle>
            <a:lvl1pPr algn="l">
              <a:defRPr sz="1200">
                <a:cs typeface="Arial" charset="0"/>
              </a:defRPr>
            </a:lvl1pPr>
          </a:lstStyle>
          <a:p>
            <a:pPr>
              <a:defRPr/>
            </a:pPr>
            <a:endParaRPr lang="en-US"/>
          </a:p>
        </p:txBody>
      </p:sp>
      <p:sp>
        <p:nvSpPr>
          <p:cNvPr id="31747" name="Rectangle 3"/>
          <p:cNvSpPr>
            <a:spLocks noGrp="1" noChangeArrowheads="1"/>
          </p:cNvSpPr>
          <p:nvPr>
            <p:ph type="dt" idx="1"/>
          </p:nvPr>
        </p:nvSpPr>
        <p:spPr bwMode="auto">
          <a:xfrm>
            <a:off x="3956552" y="1"/>
            <a:ext cx="3026833" cy="464185"/>
          </a:xfrm>
          <a:prstGeom prst="rect">
            <a:avLst/>
          </a:prstGeom>
          <a:noFill/>
          <a:ln w="9525">
            <a:noFill/>
            <a:miter lim="800000"/>
            <a:headEnd/>
            <a:tailEnd/>
          </a:ln>
          <a:effectLst/>
        </p:spPr>
        <p:txBody>
          <a:bodyPr vert="horz" wrap="square" lIns="91752" tIns="45877" rIns="91752" bIns="45877" numCol="1" anchor="t" anchorCtr="0" compatLnSpc="1">
            <a:prstTxWarp prst="textNoShape">
              <a:avLst/>
            </a:prstTxWarp>
          </a:bodyPr>
          <a:lstStyle>
            <a:lvl1pPr algn="r">
              <a:defRPr sz="1200">
                <a:cs typeface="Arial" charset="0"/>
              </a:defRPr>
            </a:lvl1pPr>
          </a:lstStyle>
          <a:p>
            <a:pPr>
              <a:defRPr/>
            </a:pPr>
            <a:endParaRPr lang="en-US"/>
          </a:p>
        </p:txBody>
      </p:sp>
      <p:sp>
        <p:nvSpPr>
          <p:cNvPr id="22532" name="Rectangle 4"/>
          <p:cNvSpPr>
            <a:spLocks noGrp="1" noRot="1" noChangeAspect="1" noChangeArrowheads="1" noTextEdit="1"/>
          </p:cNvSpPr>
          <p:nvPr>
            <p:ph type="sldImg" idx="2"/>
          </p:nvPr>
        </p:nvSpPr>
        <p:spPr bwMode="auto">
          <a:xfrm>
            <a:off x="1173163" y="696913"/>
            <a:ext cx="4638675" cy="3479800"/>
          </a:xfrm>
          <a:prstGeom prst="rect">
            <a:avLst/>
          </a:prstGeom>
          <a:noFill/>
          <a:ln w="9525">
            <a:solidFill>
              <a:srgbClr val="000000"/>
            </a:solidFill>
            <a:miter lim="800000"/>
            <a:headEnd/>
            <a:tailEnd/>
          </a:ln>
        </p:spPr>
      </p:sp>
      <p:sp>
        <p:nvSpPr>
          <p:cNvPr id="31749" name="Rectangle 5"/>
          <p:cNvSpPr>
            <a:spLocks noGrp="1" noChangeArrowheads="1"/>
          </p:cNvSpPr>
          <p:nvPr>
            <p:ph type="body" sz="quarter" idx="3"/>
          </p:nvPr>
        </p:nvSpPr>
        <p:spPr bwMode="auto">
          <a:xfrm>
            <a:off x="698500" y="4409758"/>
            <a:ext cx="5588000" cy="4177665"/>
          </a:xfrm>
          <a:prstGeom prst="rect">
            <a:avLst/>
          </a:prstGeom>
          <a:noFill/>
          <a:ln w="9525">
            <a:noFill/>
            <a:miter lim="800000"/>
            <a:headEnd/>
            <a:tailEnd/>
          </a:ln>
          <a:effectLst/>
        </p:spPr>
        <p:txBody>
          <a:bodyPr vert="horz" wrap="square" lIns="91752" tIns="45877" rIns="91752" bIns="4587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1750" name="Rectangle 6"/>
          <p:cNvSpPr>
            <a:spLocks noGrp="1" noChangeArrowheads="1"/>
          </p:cNvSpPr>
          <p:nvPr>
            <p:ph type="ftr" sz="quarter" idx="4"/>
          </p:nvPr>
        </p:nvSpPr>
        <p:spPr bwMode="auto">
          <a:xfrm>
            <a:off x="0" y="8817904"/>
            <a:ext cx="3026833" cy="464185"/>
          </a:xfrm>
          <a:prstGeom prst="rect">
            <a:avLst/>
          </a:prstGeom>
          <a:noFill/>
          <a:ln w="9525">
            <a:noFill/>
            <a:miter lim="800000"/>
            <a:headEnd/>
            <a:tailEnd/>
          </a:ln>
          <a:effectLst/>
        </p:spPr>
        <p:txBody>
          <a:bodyPr vert="horz" wrap="square" lIns="91752" tIns="45877" rIns="91752" bIns="45877" numCol="1" anchor="b" anchorCtr="0" compatLnSpc="1">
            <a:prstTxWarp prst="textNoShape">
              <a:avLst/>
            </a:prstTxWarp>
          </a:bodyPr>
          <a:lstStyle>
            <a:lvl1pPr algn="l">
              <a:defRPr sz="1200">
                <a:cs typeface="Arial" charset="0"/>
              </a:defRPr>
            </a:lvl1pPr>
          </a:lstStyle>
          <a:p>
            <a:pPr>
              <a:defRPr/>
            </a:pPr>
            <a:endParaRPr lang="en-US"/>
          </a:p>
        </p:txBody>
      </p:sp>
      <p:sp>
        <p:nvSpPr>
          <p:cNvPr id="31751" name="Rectangle 7"/>
          <p:cNvSpPr>
            <a:spLocks noGrp="1" noChangeArrowheads="1"/>
          </p:cNvSpPr>
          <p:nvPr>
            <p:ph type="sldNum" sz="quarter" idx="5"/>
          </p:nvPr>
        </p:nvSpPr>
        <p:spPr bwMode="auto">
          <a:xfrm>
            <a:off x="3956552" y="8817904"/>
            <a:ext cx="3026833" cy="464185"/>
          </a:xfrm>
          <a:prstGeom prst="rect">
            <a:avLst/>
          </a:prstGeom>
          <a:noFill/>
          <a:ln w="9525">
            <a:noFill/>
            <a:miter lim="800000"/>
            <a:headEnd/>
            <a:tailEnd/>
          </a:ln>
          <a:effectLst/>
        </p:spPr>
        <p:txBody>
          <a:bodyPr vert="horz" wrap="square" lIns="91752" tIns="45877" rIns="91752" bIns="45877" numCol="1" anchor="b" anchorCtr="0" compatLnSpc="1">
            <a:prstTxWarp prst="textNoShape">
              <a:avLst/>
            </a:prstTxWarp>
          </a:bodyPr>
          <a:lstStyle>
            <a:lvl1pPr algn="r">
              <a:defRPr sz="1200">
                <a:cs typeface="Arial" charset="0"/>
              </a:defRPr>
            </a:lvl1pPr>
          </a:lstStyle>
          <a:p>
            <a:pPr>
              <a:defRPr/>
            </a:pPr>
            <a:fld id="{425645BC-8319-4A74-8D7D-EA2D837BB0F0}" type="slidenum">
              <a:rPr lang="en-US"/>
              <a:pPr>
                <a:defRPr/>
              </a:pPr>
              <a:t>‹#›</a:t>
            </a:fld>
            <a:endParaRPr lang="en-US"/>
          </a:p>
        </p:txBody>
      </p:sp>
    </p:spTree>
    <p:extLst>
      <p:ext uri="{BB962C8B-B14F-4D97-AF65-F5344CB8AC3E}">
        <p14:creationId xmlns:p14="http://schemas.microsoft.com/office/powerpoint/2010/main" val="785359331"/>
      </p:ext>
    </p:extLst>
  </p:cSld>
  <p:clrMap bg1="lt1" tx1="dk1" bg2="lt2" tx2="dk2" accent1="accent1" accent2="accent2" accent3="accent3" accent4="accent4" accent5="accent5" accent6="accent6" hlink="hlink" folHlink="folHlink"/>
  <p:notesStyle>
    <a:lvl1pPr algn="l" rtl="0" eaLnBrk="0" fontAlgn="base" latinLnBrk="1" hangingPunct="0">
      <a:spcBef>
        <a:spcPct val="30000"/>
      </a:spcBef>
      <a:spcAft>
        <a:spcPct val="0"/>
      </a:spcAft>
      <a:defRPr kumimoji="1" sz="1200" kern="1200">
        <a:solidFill>
          <a:schemeClr val="tx1"/>
        </a:solidFill>
        <a:latin typeface="Gulim" pitchFamily="34" charset="-127"/>
        <a:ea typeface="Gulim" pitchFamily="34" charset="-127"/>
        <a:cs typeface="Arial" charset="0"/>
      </a:defRPr>
    </a:lvl1pPr>
    <a:lvl2pPr marL="457200" algn="l" rtl="0" eaLnBrk="0" fontAlgn="base" latinLnBrk="1" hangingPunct="0">
      <a:spcBef>
        <a:spcPct val="30000"/>
      </a:spcBef>
      <a:spcAft>
        <a:spcPct val="0"/>
      </a:spcAft>
      <a:defRPr kumimoji="1" sz="1200" kern="1200">
        <a:solidFill>
          <a:schemeClr val="tx1"/>
        </a:solidFill>
        <a:latin typeface="Gulim" pitchFamily="34" charset="-127"/>
        <a:ea typeface="Gulim" pitchFamily="34" charset="-127"/>
        <a:cs typeface="Arial" charset="0"/>
      </a:defRPr>
    </a:lvl2pPr>
    <a:lvl3pPr marL="914400" algn="l" rtl="0" eaLnBrk="0" fontAlgn="base" latinLnBrk="1" hangingPunct="0">
      <a:spcBef>
        <a:spcPct val="30000"/>
      </a:spcBef>
      <a:spcAft>
        <a:spcPct val="0"/>
      </a:spcAft>
      <a:defRPr kumimoji="1" sz="1200" kern="1200">
        <a:solidFill>
          <a:schemeClr val="tx1"/>
        </a:solidFill>
        <a:latin typeface="Gulim" pitchFamily="34" charset="-127"/>
        <a:ea typeface="Gulim" pitchFamily="34" charset="-127"/>
        <a:cs typeface="Arial" charset="0"/>
      </a:defRPr>
    </a:lvl3pPr>
    <a:lvl4pPr marL="1371600" algn="l" rtl="0" eaLnBrk="0" fontAlgn="base" latinLnBrk="1" hangingPunct="0">
      <a:spcBef>
        <a:spcPct val="30000"/>
      </a:spcBef>
      <a:spcAft>
        <a:spcPct val="0"/>
      </a:spcAft>
      <a:defRPr kumimoji="1" sz="1200" kern="1200">
        <a:solidFill>
          <a:schemeClr val="tx1"/>
        </a:solidFill>
        <a:latin typeface="Gulim" pitchFamily="34" charset="-127"/>
        <a:ea typeface="Gulim" pitchFamily="34" charset="-127"/>
        <a:cs typeface="Arial" charset="0"/>
      </a:defRPr>
    </a:lvl4pPr>
    <a:lvl5pPr marL="1828800" algn="l" rtl="0" eaLnBrk="0" fontAlgn="base" latinLnBrk="1" hangingPunct="0">
      <a:spcBef>
        <a:spcPct val="30000"/>
      </a:spcBef>
      <a:spcAft>
        <a:spcPct val="0"/>
      </a:spcAft>
      <a:defRPr kumimoji="1" sz="1200" kern="1200">
        <a:solidFill>
          <a:schemeClr val="tx1"/>
        </a:solidFill>
        <a:latin typeface="Gulim" pitchFamily="34" charset="-127"/>
        <a:ea typeface="Gulim" pitchFamily="34" charset="-127"/>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txBox="1">
            <a:spLocks noGrp="1" noChangeArrowheads="1"/>
          </p:cNvSpPr>
          <p:nvPr/>
        </p:nvSpPr>
        <p:spPr bwMode="auto">
          <a:xfrm>
            <a:off x="3956552" y="8817904"/>
            <a:ext cx="3026833" cy="464185"/>
          </a:xfrm>
          <a:prstGeom prst="rect">
            <a:avLst/>
          </a:prstGeom>
          <a:noFill/>
          <a:ln w="9525">
            <a:noFill/>
            <a:miter lim="800000"/>
            <a:headEnd/>
            <a:tailEnd/>
          </a:ln>
        </p:spPr>
        <p:txBody>
          <a:bodyPr lIns="91752" tIns="45877" rIns="91752" bIns="45877" anchor="b"/>
          <a:lstStyle/>
          <a:p>
            <a:pPr algn="r"/>
            <a:fld id="{A1FBFCFF-C513-48F3-B2D8-B4FBBDCFFB5F}" type="slidenum">
              <a:rPr lang="en-US" sz="1200"/>
              <a:pPr algn="r"/>
              <a:t>1</a:t>
            </a:fld>
            <a:endParaRPr lang="en-US" sz="1200"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defTabSz="929538">
              <a:defRPr/>
            </a:pPr>
            <a:r>
              <a:rPr lang="en-US" dirty="0"/>
              <a:t>Simply put, we find money for business. </a:t>
            </a:r>
          </a:p>
          <a:p>
            <a:pPr algn="ctr" defTabSz="929538">
              <a:defRPr/>
            </a:pPr>
            <a:endParaRPr lang="en-US" dirty="0"/>
          </a:p>
          <a:p>
            <a:pPr algn="ctr" defTabSz="929538">
              <a:defRPr/>
            </a:pPr>
            <a:r>
              <a:rPr lang="en-US" dirty="0"/>
              <a:t>Let me start with our obligatory research statistic. The Aberdeen Group studies our space closer than anyone &amp; they project that small &amp; mid-sized businesses are missing out on $134 billion in cost savings each year due to insufficient purchasing power &amp; a lack of expertise in the areas where they are spending their money. </a:t>
            </a:r>
          </a:p>
          <a:p>
            <a:pPr defTabSz="929538">
              <a:defRPr/>
            </a:pPr>
            <a:endParaRPr lang="en-US" dirty="0"/>
          </a:p>
          <a:p>
            <a:pPr algn="ctr" defTabSz="929538">
              <a:defRPr/>
            </a:pPr>
            <a:r>
              <a:rPr lang="en-US" dirty="0"/>
              <a:t>That’s more than the GDP of 230 countries!!</a:t>
            </a:r>
          </a:p>
        </p:txBody>
      </p:sp>
      <p:sp>
        <p:nvSpPr>
          <p:cNvPr id="4" name="Slide Number Placeholder 3"/>
          <p:cNvSpPr>
            <a:spLocks noGrp="1"/>
          </p:cNvSpPr>
          <p:nvPr>
            <p:ph type="sldNum" sz="quarter" idx="10"/>
          </p:nvPr>
        </p:nvSpPr>
        <p:spPr/>
        <p:txBody>
          <a:bodyPr/>
          <a:lstStyle/>
          <a:p>
            <a:pPr>
              <a:defRPr/>
            </a:pPr>
            <a:fld id="{EAF61AAF-6F4C-4BE3-B982-A6E8B645DD51}" type="slidenum">
              <a:rPr lang="en-US" smtClean="0"/>
              <a:pPr>
                <a:defRPr/>
              </a:pPr>
              <a:t>4</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txBox="1">
            <a:spLocks noGrp="1" noChangeArrowheads="1"/>
          </p:cNvSpPr>
          <p:nvPr/>
        </p:nvSpPr>
        <p:spPr bwMode="auto">
          <a:xfrm>
            <a:off x="3956550" y="8817904"/>
            <a:ext cx="3026833" cy="46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46" tIns="46473" rIns="92946" bIns="46473" anchor="b"/>
          <a:lstStyle>
            <a:lvl1pPr eaLnBrk="0" hangingPunct="0">
              <a:defRPr kumimoji="1" sz="2400">
                <a:solidFill>
                  <a:schemeClr val="tx1"/>
                </a:solidFill>
                <a:latin typeface="굴림" pitchFamily="34" charset="-127"/>
                <a:ea typeface="굴림" pitchFamily="34" charset="-127"/>
              </a:defRPr>
            </a:lvl1pPr>
            <a:lvl2pPr marL="742950" indent="-285750" eaLnBrk="0" hangingPunct="0">
              <a:defRPr kumimoji="1" sz="2400">
                <a:solidFill>
                  <a:schemeClr val="tx1"/>
                </a:solidFill>
                <a:latin typeface="굴림" pitchFamily="34" charset="-127"/>
                <a:ea typeface="굴림" pitchFamily="34" charset="-127"/>
              </a:defRPr>
            </a:lvl2pPr>
            <a:lvl3pPr marL="1143000" indent="-228600" eaLnBrk="0" hangingPunct="0">
              <a:defRPr kumimoji="1" sz="2400">
                <a:solidFill>
                  <a:schemeClr val="tx1"/>
                </a:solidFill>
                <a:latin typeface="굴림" pitchFamily="34" charset="-127"/>
                <a:ea typeface="굴림" pitchFamily="34" charset="-127"/>
              </a:defRPr>
            </a:lvl3pPr>
            <a:lvl4pPr marL="1600200" indent="-228600" eaLnBrk="0" hangingPunct="0">
              <a:defRPr kumimoji="1" sz="2400">
                <a:solidFill>
                  <a:schemeClr val="tx1"/>
                </a:solidFill>
                <a:latin typeface="굴림" pitchFamily="34" charset="-127"/>
                <a:ea typeface="굴림" pitchFamily="34" charset="-127"/>
              </a:defRPr>
            </a:lvl4pPr>
            <a:lvl5pPr marL="2057400" indent="-228600" eaLnBrk="0" hangingPunct="0">
              <a:defRPr kumimoji="1" sz="2400">
                <a:solidFill>
                  <a:schemeClr val="tx1"/>
                </a:solidFill>
                <a:latin typeface="굴림" pitchFamily="34" charset="-127"/>
                <a:ea typeface="굴림" pitchFamily="34" charset="-127"/>
              </a:defRPr>
            </a:lvl5pPr>
            <a:lvl6pPr marL="2514600" indent="-228600" eaLnBrk="0" fontAlgn="base" hangingPunct="0">
              <a:spcBef>
                <a:spcPct val="0"/>
              </a:spcBef>
              <a:spcAft>
                <a:spcPct val="0"/>
              </a:spcAft>
              <a:defRPr kumimoji="1" sz="2400">
                <a:solidFill>
                  <a:schemeClr val="tx1"/>
                </a:solidFill>
                <a:latin typeface="굴림" pitchFamily="34" charset="-127"/>
                <a:ea typeface="굴림" pitchFamily="34" charset="-127"/>
              </a:defRPr>
            </a:lvl6pPr>
            <a:lvl7pPr marL="2971800" indent="-228600" eaLnBrk="0" fontAlgn="base" hangingPunct="0">
              <a:spcBef>
                <a:spcPct val="0"/>
              </a:spcBef>
              <a:spcAft>
                <a:spcPct val="0"/>
              </a:spcAft>
              <a:defRPr kumimoji="1" sz="2400">
                <a:solidFill>
                  <a:schemeClr val="tx1"/>
                </a:solidFill>
                <a:latin typeface="굴림" pitchFamily="34" charset="-127"/>
                <a:ea typeface="굴림" pitchFamily="34" charset="-127"/>
              </a:defRPr>
            </a:lvl7pPr>
            <a:lvl8pPr marL="3429000" indent="-228600" eaLnBrk="0" fontAlgn="base" hangingPunct="0">
              <a:spcBef>
                <a:spcPct val="0"/>
              </a:spcBef>
              <a:spcAft>
                <a:spcPct val="0"/>
              </a:spcAft>
              <a:defRPr kumimoji="1" sz="2400">
                <a:solidFill>
                  <a:schemeClr val="tx1"/>
                </a:solidFill>
                <a:latin typeface="굴림" pitchFamily="34" charset="-127"/>
                <a:ea typeface="굴림" pitchFamily="34" charset="-127"/>
              </a:defRPr>
            </a:lvl8pPr>
            <a:lvl9pPr marL="3886200" indent="-228600" eaLnBrk="0" fontAlgn="base" hangingPunct="0">
              <a:spcBef>
                <a:spcPct val="0"/>
              </a:spcBef>
              <a:spcAft>
                <a:spcPct val="0"/>
              </a:spcAft>
              <a:defRPr kumimoji="1" sz="2400">
                <a:solidFill>
                  <a:schemeClr val="tx1"/>
                </a:solidFill>
                <a:latin typeface="굴림" pitchFamily="34" charset="-127"/>
                <a:ea typeface="굴림" pitchFamily="34" charset="-127"/>
              </a:defRPr>
            </a:lvl9pPr>
          </a:lstStyle>
          <a:p>
            <a:pPr algn="r" eaLnBrk="1" latinLnBrk="1" hangingPunct="1"/>
            <a:fld id="{D2FA9BAB-188A-48BE-8B2C-A807B619EF69}" type="slidenum">
              <a:rPr lang="en-US" sz="1200"/>
              <a:pPr algn="r" eaLnBrk="1" latinLnBrk="1" hangingPunct="1"/>
              <a:t>6</a:t>
            </a:fld>
            <a:endParaRPr lang="en-US" sz="120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dirty="0" smtClean="0"/>
              <a:t>ACC delivers Fortune 100 buying power and expertise to the middle market to for more than 35 non-strategic indirect expenses. We capture the savings, monitor the       suppliers and share in the savings for an extended period of time. We establish national group purchasing contracts with vendors that offer steeply discounted pricing and pay us a percentage of the recurring transaction. </a:t>
            </a:r>
          </a:p>
          <a:p>
            <a:pPr algn="ctr"/>
            <a:endParaRPr lang="en-US" dirty="0" smtClean="0"/>
          </a:p>
          <a:p>
            <a:pPr algn="ctr"/>
            <a:r>
              <a:rPr lang="en-US" dirty="0" smtClean="0"/>
              <a:t>The net result is between 10-50% savings on everyday common indirect expenses. This is savings that the client was either unable to achieve or was unaware that it      existed.</a:t>
            </a:r>
          </a:p>
          <a:p>
            <a:pPr algn="ctr"/>
            <a:endParaRPr lang="en-US" dirty="0" smtClean="0"/>
          </a:p>
          <a:p>
            <a:pPr algn="ctr" eaLnBrk="1" hangingPunct="1"/>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txBox="1">
            <a:spLocks noGrp="1" noChangeArrowheads="1"/>
          </p:cNvSpPr>
          <p:nvPr/>
        </p:nvSpPr>
        <p:spPr bwMode="auto">
          <a:xfrm>
            <a:off x="3956550" y="8817904"/>
            <a:ext cx="3026833" cy="46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eaLnBrk="0" hangingPunct="0">
              <a:defRPr kumimoji="1" sz="2400">
                <a:solidFill>
                  <a:schemeClr val="tx1"/>
                </a:solidFill>
                <a:latin typeface="굴림" pitchFamily="34" charset="-127"/>
                <a:ea typeface="굴림" pitchFamily="34" charset="-127"/>
              </a:defRPr>
            </a:lvl1pPr>
            <a:lvl2pPr marL="742950" indent="-285750" eaLnBrk="0" hangingPunct="0">
              <a:defRPr kumimoji="1" sz="2400">
                <a:solidFill>
                  <a:schemeClr val="tx1"/>
                </a:solidFill>
                <a:latin typeface="굴림" pitchFamily="34" charset="-127"/>
                <a:ea typeface="굴림" pitchFamily="34" charset="-127"/>
              </a:defRPr>
            </a:lvl2pPr>
            <a:lvl3pPr marL="1143000" indent="-228600" eaLnBrk="0" hangingPunct="0">
              <a:defRPr kumimoji="1" sz="2400">
                <a:solidFill>
                  <a:schemeClr val="tx1"/>
                </a:solidFill>
                <a:latin typeface="굴림" pitchFamily="34" charset="-127"/>
                <a:ea typeface="굴림" pitchFamily="34" charset="-127"/>
              </a:defRPr>
            </a:lvl3pPr>
            <a:lvl4pPr marL="1600200" indent="-228600" eaLnBrk="0" hangingPunct="0">
              <a:defRPr kumimoji="1" sz="2400">
                <a:solidFill>
                  <a:schemeClr val="tx1"/>
                </a:solidFill>
                <a:latin typeface="굴림" pitchFamily="34" charset="-127"/>
                <a:ea typeface="굴림" pitchFamily="34" charset="-127"/>
              </a:defRPr>
            </a:lvl4pPr>
            <a:lvl5pPr marL="2057400" indent="-228600" eaLnBrk="0" hangingPunct="0">
              <a:defRPr kumimoji="1" sz="2400">
                <a:solidFill>
                  <a:schemeClr val="tx1"/>
                </a:solidFill>
                <a:latin typeface="굴림" pitchFamily="34" charset="-127"/>
                <a:ea typeface="굴림" pitchFamily="34" charset="-127"/>
              </a:defRPr>
            </a:lvl5pPr>
            <a:lvl6pPr marL="2514600" indent="-228600" eaLnBrk="0" fontAlgn="base" hangingPunct="0">
              <a:spcBef>
                <a:spcPct val="0"/>
              </a:spcBef>
              <a:spcAft>
                <a:spcPct val="0"/>
              </a:spcAft>
              <a:defRPr kumimoji="1" sz="2400">
                <a:solidFill>
                  <a:schemeClr val="tx1"/>
                </a:solidFill>
                <a:latin typeface="굴림" pitchFamily="34" charset="-127"/>
                <a:ea typeface="굴림" pitchFamily="34" charset="-127"/>
              </a:defRPr>
            </a:lvl6pPr>
            <a:lvl7pPr marL="2971800" indent="-228600" eaLnBrk="0" fontAlgn="base" hangingPunct="0">
              <a:spcBef>
                <a:spcPct val="0"/>
              </a:spcBef>
              <a:spcAft>
                <a:spcPct val="0"/>
              </a:spcAft>
              <a:defRPr kumimoji="1" sz="2400">
                <a:solidFill>
                  <a:schemeClr val="tx1"/>
                </a:solidFill>
                <a:latin typeface="굴림" pitchFamily="34" charset="-127"/>
                <a:ea typeface="굴림" pitchFamily="34" charset="-127"/>
              </a:defRPr>
            </a:lvl7pPr>
            <a:lvl8pPr marL="3429000" indent="-228600" eaLnBrk="0" fontAlgn="base" hangingPunct="0">
              <a:spcBef>
                <a:spcPct val="0"/>
              </a:spcBef>
              <a:spcAft>
                <a:spcPct val="0"/>
              </a:spcAft>
              <a:defRPr kumimoji="1" sz="2400">
                <a:solidFill>
                  <a:schemeClr val="tx1"/>
                </a:solidFill>
                <a:latin typeface="굴림" pitchFamily="34" charset="-127"/>
                <a:ea typeface="굴림" pitchFamily="34" charset="-127"/>
              </a:defRPr>
            </a:lvl8pPr>
            <a:lvl9pPr marL="3886200" indent="-228600" eaLnBrk="0" fontAlgn="base" hangingPunct="0">
              <a:spcBef>
                <a:spcPct val="0"/>
              </a:spcBef>
              <a:spcAft>
                <a:spcPct val="0"/>
              </a:spcAft>
              <a:defRPr kumimoji="1" sz="2400">
                <a:solidFill>
                  <a:schemeClr val="tx1"/>
                </a:solidFill>
                <a:latin typeface="굴림" pitchFamily="34" charset="-127"/>
                <a:ea typeface="굴림" pitchFamily="34" charset="-127"/>
              </a:defRPr>
            </a:lvl9pPr>
          </a:lstStyle>
          <a:p>
            <a:pPr algn="r" eaLnBrk="1" latinLnBrk="1" hangingPunct="1"/>
            <a:fld id="{19A165C6-FA9A-4BB9-881A-9867EE930381}" type="slidenum">
              <a:rPr lang="en-US" sz="1200">
                <a:solidFill>
                  <a:srgbClr val="000000"/>
                </a:solidFill>
              </a:rPr>
              <a:pPr algn="r" eaLnBrk="1" latinLnBrk="1" hangingPunct="1"/>
              <a:t>8</a:t>
            </a:fld>
            <a:endParaRPr lang="en-US" sz="1200">
              <a:solidFill>
                <a:srgbClr val="000000"/>
              </a:solidFill>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txBox="1">
            <a:spLocks noGrp="1" noChangeArrowheads="1"/>
          </p:cNvSpPr>
          <p:nvPr/>
        </p:nvSpPr>
        <p:spPr bwMode="auto">
          <a:xfrm>
            <a:off x="3956551" y="8817904"/>
            <a:ext cx="3026833" cy="464185"/>
          </a:xfrm>
          <a:prstGeom prst="rect">
            <a:avLst/>
          </a:prstGeom>
          <a:noFill/>
          <a:ln w="9525">
            <a:noFill/>
            <a:miter lim="800000"/>
            <a:headEnd/>
            <a:tailEnd/>
          </a:ln>
        </p:spPr>
        <p:txBody>
          <a:bodyPr lIns="92953" tIns="46477" rIns="92953" bIns="46477" anchor="b"/>
          <a:lstStyle/>
          <a:p>
            <a:pPr algn="r"/>
            <a:fld id="{9DA95C92-4431-4B83-A99A-60C06B29B92C}" type="slidenum">
              <a:rPr lang="en-US" sz="1200"/>
              <a:pPr algn="r"/>
              <a:t>9</a:t>
            </a:fld>
            <a:endParaRPr lang="en-US" sz="1200"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endParaRPr lang="en-US" dirty="0"/>
          </a:p>
          <a:p>
            <a:r>
              <a:rPr lang="en-US" dirty="0"/>
              <a:t>How do we deliver the savings? It takes approximately 8 weeks to discover the savings and present to our client for implementation. This consists of downloading the clients historical spending activity  and using a proprietary software application to manage and calculate the savings offered by the vendors.   </a:t>
            </a:r>
          </a:p>
          <a:p>
            <a:endParaRPr lang="en-US" dirty="0"/>
          </a:p>
          <a:p>
            <a:r>
              <a:rPr lang="en-US" dirty="0"/>
              <a:t>One of the more powerful aspects of our model is our savings measurement process. Our savings audit software creates a detailed, itemized savings report for the client each month or quarter and is used to calculate the amount that is due ACC.</a:t>
            </a:r>
          </a:p>
          <a:p>
            <a:pPr eaLnBrk="1" hangingPunct="1"/>
            <a:endParaRPr lang="en-US" dirty="0" smtClean="0"/>
          </a:p>
          <a:p>
            <a:pPr defTabSz="929538" eaLnBrk="1" hangingPunct="1">
              <a:defRPr/>
            </a:pPr>
            <a:r>
              <a:rPr lang="en-US" dirty="0"/>
              <a:t>Our proprietary methodology is contained in our Operations Manual that we use deliver the savings.</a:t>
            </a:r>
          </a:p>
          <a:p>
            <a:pPr eaLnBrk="1" hangingPunct="1"/>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굴림" pitchFamily="34" charset="-127"/>
                <a:ea typeface="굴림" pitchFamily="34" charset="-127"/>
              </a:defRPr>
            </a:lvl1pPr>
            <a:lvl2pPr marL="755283" indent="-290493" eaLnBrk="0" hangingPunct="0">
              <a:defRPr kumimoji="1" sz="2400">
                <a:solidFill>
                  <a:schemeClr val="tx1"/>
                </a:solidFill>
                <a:latin typeface="굴림" pitchFamily="34" charset="-127"/>
                <a:ea typeface="굴림" pitchFamily="34" charset="-127"/>
              </a:defRPr>
            </a:lvl2pPr>
            <a:lvl3pPr marL="1161974" indent="-232395" eaLnBrk="0" hangingPunct="0">
              <a:defRPr kumimoji="1" sz="2400">
                <a:solidFill>
                  <a:schemeClr val="tx1"/>
                </a:solidFill>
                <a:latin typeface="굴림" pitchFamily="34" charset="-127"/>
                <a:ea typeface="굴림" pitchFamily="34" charset="-127"/>
              </a:defRPr>
            </a:lvl3pPr>
            <a:lvl4pPr marL="1626763" indent="-232395" eaLnBrk="0" hangingPunct="0">
              <a:defRPr kumimoji="1" sz="2400">
                <a:solidFill>
                  <a:schemeClr val="tx1"/>
                </a:solidFill>
                <a:latin typeface="굴림" pitchFamily="34" charset="-127"/>
                <a:ea typeface="굴림" pitchFamily="34" charset="-127"/>
              </a:defRPr>
            </a:lvl4pPr>
            <a:lvl5pPr marL="2091553" indent="-232395" eaLnBrk="0" hangingPunct="0">
              <a:defRPr kumimoji="1" sz="2400">
                <a:solidFill>
                  <a:schemeClr val="tx1"/>
                </a:solidFill>
                <a:latin typeface="굴림" pitchFamily="34" charset="-127"/>
                <a:ea typeface="굴림" pitchFamily="34" charset="-127"/>
              </a:defRPr>
            </a:lvl5pPr>
            <a:lvl6pPr marL="2556342" indent="-232395" eaLnBrk="0" fontAlgn="base" hangingPunct="0">
              <a:spcBef>
                <a:spcPct val="0"/>
              </a:spcBef>
              <a:spcAft>
                <a:spcPct val="0"/>
              </a:spcAft>
              <a:defRPr kumimoji="1" sz="2400">
                <a:solidFill>
                  <a:schemeClr val="tx1"/>
                </a:solidFill>
                <a:latin typeface="굴림" pitchFamily="34" charset="-127"/>
                <a:ea typeface="굴림" pitchFamily="34" charset="-127"/>
              </a:defRPr>
            </a:lvl6pPr>
            <a:lvl7pPr marL="3021132" indent="-232395" eaLnBrk="0" fontAlgn="base" hangingPunct="0">
              <a:spcBef>
                <a:spcPct val="0"/>
              </a:spcBef>
              <a:spcAft>
                <a:spcPct val="0"/>
              </a:spcAft>
              <a:defRPr kumimoji="1" sz="2400">
                <a:solidFill>
                  <a:schemeClr val="tx1"/>
                </a:solidFill>
                <a:latin typeface="굴림" pitchFamily="34" charset="-127"/>
                <a:ea typeface="굴림" pitchFamily="34" charset="-127"/>
              </a:defRPr>
            </a:lvl7pPr>
            <a:lvl8pPr marL="3485921" indent="-232395" eaLnBrk="0" fontAlgn="base" hangingPunct="0">
              <a:spcBef>
                <a:spcPct val="0"/>
              </a:spcBef>
              <a:spcAft>
                <a:spcPct val="0"/>
              </a:spcAft>
              <a:defRPr kumimoji="1" sz="2400">
                <a:solidFill>
                  <a:schemeClr val="tx1"/>
                </a:solidFill>
                <a:latin typeface="굴림" pitchFamily="34" charset="-127"/>
                <a:ea typeface="굴림" pitchFamily="34" charset="-127"/>
              </a:defRPr>
            </a:lvl8pPr>
            <a:lvl9pPr marL="3950711" indent="-232395" eaLnBrk="0" fontAlgn="base" hangingPunct="0">
              <a:spcBef>
                <a:spcPct val="0"/>
              </a:spcBef>
              <a:spcAft>
                <a:spcPct val="0"/>
              </a:spcAft>
              <a:defRPr kumimoji="1" sz="2400">
                <a:solidFill>
                  <a:schemeClr val="tx1"/>
                </a:solidFill>
                <a:latin typeface="굴림" pitchFamily="34" charset="-127"/>
                <a:ea typeface="굴림" pitchFamily="34" charset="-127"/>
              </a:defRPr>
            </a:lvl9pPr>
          </a:lstStyle>
          <a:p>
            <a:pPr eaLnBrk="1" hangingPunct="1"/>
            <a:fld id="{77C63DD8-8FBF-46CD-81CD-0F4960C79AE4}" type="slidenum">
              <a:rPr lang="en-US" sz="1200"/>
              <a:pPr eaLnBrk="1" hangingPunct="1"/>
              <a:t>12</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3">
              <a:defRPr/>
            </a:pPr>
            <a:r>
              <a:rPr lang="en-US" dirty="0"/>
              <a:t>Ours is a relationship sale that works best through referrals and channel partners. Approximately 55% of our engagements are initiated through referrals from sources like CPA firms and telecom sales agents. 35% of the engagements come from a lead generation/ telemarketing efforts.  We are averaging 2 engagements for every 10 qualified C-level appointments. The balance comes from trade shows, e-marketing &amp; leads that come through our website. </a:t>
            </a:r>
          </a:p>
          <a:p>
            <a:endParaRPr lang="en-US" dirty="0"/>
          </a:p>
          <a:p>
            <a:pPr defTabSz="914303">
              <a:defRPr/>
            </a:pPr>
            <a:r>
              <a:rPr lang="en-US" dirty="0"/>
              <a:t>Although we have a presence in over 25 industries, we have identified  7 vertical markets, where we intend to accelerate our marketing efforts with this funding round. To give you an idea of how much potential is out there, lets examine the Convenience Store industry. We have closed 8 engagements in the past 12 months alone, and are currently averaging $3,000 per store. If you extrapolate that out across the 144,000 stores, you will find there is $400 million in indirect cost savings in the US C-store market. That amounts to $200 million in gain share revenue and $40 million in recurring development fees. That’s just one vertical that we are starting to dominate, we are </a:t>
            </a:r>
            <a:r>
              <a:rPr lang="en-US" dirty="0" err="1"/>
              <a:t>eexperiencing</a:t>
            </a:r>
            <a:r>
              <a:rPr lang="en-US" dirty="0"/>
              <a:t> similar successes with non-profits and </a:t>
            </a:r>
            <a:r>
              <a:rPr lang="en-US" dirty="0" err="1"/>
              <a:t>asisted</a:t>
            </a:r>
            <a:r>
              <a:rPr lang="en-US" dirty="0"/>
              <a:t> living centers. The Convenience Store News, the largest trade journal in the industry is running a big feature on ACC next month to coincide with the Annual Conference.  </a:t>
            </a:r>
          </a:p>
          <a:p>
            <a:endParaRPr lang="en-US" dirty="0"/>
          </a:p>
          <a:p>
            <a:r>
              <a:rPr lang="en-US" dirty="0"/>
              <a:t>To find franchisees, we advertise on franchise portals and executive job boards to attract new franchisees; however, the most qualified franchisees find us through the search engines.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EAF61AAF-6F4C-4BE3-B982-A6E8B645DD51}" type="slidenum">
              <a:rPr lang="en-US" smtClean="0"/>
              <a:pPr>
                <a:defRPr/>
              </a:pPr>
              <a:t>14</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3956551" y="8817904"/>
            <a:ext cx="3026833" cy="464185"/>
          </a:xfrm>
          <a:prstGeom prst="rect">
            <a:avLst/>
          </a:prstGeom>
          <a:noFill/>
          <a:ln w="9525">
            <a:noFill/>
            <a:miter lim="800000"/>
            <a:headEnd/>
            <a:tailEnd/>
          </a:ln>
        </p:spPr>
        <p:txBody>
          <a:bodyPr lIns="91762" tIns="45881" rIns="91762" bIns="45881" anchor="b"/>
          <a:lstStyle/>
          <a:p>
            <a:pPr algn="r"/>
            <a:fld id="{363FFBE0-A900-450B-B5FE-BF02D344DF04}" type="slidenum">
              <a:rPr lang="en-US" sz="1200"/>
              <a:pPr algn="r"/>
              <a:t>18</a:t>
            </a:fld>
            <a:endParaRPr lang="en-US" sz="1200" dirty="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4" name="Picture 11" descr="Alliance_title_02"/>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8370" name="Rectangle 2"/>
          <p:cNvSpPr>
            <a:spLocks noGrp="1" noChangeArrowheads="1"/>
          </p:cNvSpPr>
          <p:nvPr>
            <p:ph type="ctrTitle"/>
          </p:nvPr>
        </p:nvSpPr>
        <p:spPr>
          <a:xfrm>
            <a:off x="228600" y="3733800"/>
            <a:ext cx="7772400" cy="876300"/>
          </a:xfrm>
        </p:spPr>
        <p:txBody>
          <a:bodyPr/>
          <a:lstStyle>
            <a:lvl1pPr>
              <a:defRPr>
                <a:solidFill>
                  <a:schemeClr val="tx1"/>
                </a:solidFill>
              </a:defRPr>
            </a:lvl1pPr>
          </a:lstStyle>
          <a:p>
            <a:r>
              <a:rPr lang="en-US"/>
              <a:t>Click to edit Master title style</a:t>
            </a:r>
          </a:p>
        </p:txBody>
      </p:sp>
      <p:sp>
        <p:nvSpPr>
          <p:cNvPr id="58371" name="Rectangle 3"/>
          <p:cNvSpPr>
            <a:spLocks noGrp="1" noChangeArrowheads="1"/>
          </p:cNvSpPr>
          <p:nvPr>
            <p:ph type="subTitle" idx="1"/>
          </p:nvPr>
        </p:nvSpPr>
        <p:spPr>
          <a:xfrm>
            <a:off x="228600" y="4610100"/>
            <a:ext cx="7772400" cy="990600"/>
          </a:xfrm>
        </p:spPr>
        <p:txBody>
          <a:bodyPr/>
          <a:lstStyle>
            <a:lvl1pPr marL="0" indent="0">
              <a:buFont typeface="Wingdings" pitchFamily="2" charset="2"/>
              <a:buNone/>
              <a:defRPr>
                <a:solidFill>
                  <a:srgbClr val="2C6C3B"/>
                </a:solidFill>
              </a:defRPr>
            </a:lvl1pPr>
          </a:lstStyle>
          <a:p>
            <a:r>
              <a:rPr lang="en-US"/>
              <a:t>Click to edit Master subtitle style</a:t>
            </a:r>
          </a:p>
        </p:txBody>
      </p:sp>
      <p:sp>
        <p:nvSpPr>
          <p:cNvPr id="5" name="Rectangle 4"/>
          <p:cNvSpPr>
            <a:spLocks noGrp="1" noChangeArrowheads="1"/>
          </p:cNvSpPr>
          <p:nvPr>
            <p:ph type="dt" sz="half" idx="10"/>
          </p:nvPr>
        </p:nvSpPr>
        <p:spPr>
          <a:xfrm>
            <a:off x="4191000" y="6356350"/>
            <a:ext cx="2133600" cy="476250"/>
          </a:xfrm>
        </p:spPr>
        <p:txBody>
          <a:bodyPr/>
          <a:lstStyle>
            <a:lvl1pPr>
              <a:defRPr/>
            </a:lvl1pPr>
          </a:lstStyle>
          <a:p>
            <a:pPr>
              <a:defRPr/>
            </a:pPr>
            <a:endParaRPr lang="en-US"/>
          </a:p>
        </p:txBody>
      </p:sp>
      <p:sp>
        <p:nvSpPr>
          <p:cNvPr id="6" name="Rectangle 6"/>
          <p:cNvSpPr>
            <a:spLocks noGrp="1" noChangeArrowheads="1"/>
          </p:cNvSpPr>
          <p:nvPr>
            <p:ph type="sldNum" sz="quarter" idx="11"/>
          </p:nvPr>
        </p:nvSpPr>
        <p:spPr>
          <a:xfrm>
            <a:off x="6553200" y="6356350"/>
            <a:ext cx="2133600" cy="476250"/>
          </a:xfrm>
        </p:spPr>
        <p:txBody>
          <a:bodyPr/>
          <a:lstStyle>
            <a:lvl1pPr>
              <a:defRPr/>
            </a:lvl1pPr>
          </a:lstStyle>
          <a:p>
            <a:pPr>
              <a:defRPr/>
            </a:pPr>
            <a:fld id="{65357178-A7E1-426D-BB37-7FDF8ABFC272}" type="slidenum">
              <a:rPr lang="en-US"/>
              <a:pPr>
                <a:defRPr/>
              </a:pPr>
              <a:t>‹#›</a:t>
            </a:fld>
            <a:endParaRPr lang="en-US"/>
          </a:p>
        </p:txBody>
      </p:sp>
      <p:sp>
        <p:nvSpPr>
          <p:cNvPr id="7" name="Rectangle 9"/>
          <p:cNvSpPr>
            <a:spLocks noGrp="1" noChangeArrowheads="1"/>
          </p:cNvSpPr>
          <p:nvPr>
            <p:ph type="ftr" sz="quarter" idx="12"/>
          </p:nvPr>
        </p:nvSpPr>
        <p:spPr/>
        <p:txBody>
          <a:bodyPr/>
          <a:lstStyle>
            <a:lvl1pPr>
              <a:defRPr/>
            </a:lvl1pPr>
          </a:lstStyle>
          <a:p>
            <a:pPr>
              <a:defRPr/>
            </a:pPr>
            <a:r>
              <a:rPr lang="en-US" sz="600" smtClean="0"/>
              <a:t>Slide &lt;#&gt;</a:t>
            </a:r>
            <a:endParaRPr lang="en-US" sz="600"/>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z="600" smtClean="0"/>
              <a:t>Slide &lt;#&gt;</a:t>
            </a:r>
            <a:endParaRPr lang="en-US" sz="600"/>
          </a:p>
        </p:txBody>
      </p:sp>
      <p:sp>
        <p:nvSpPr>
          <p:cNvPr id="6" name="Rectangle 11"/>
          <p:cNvSpPr>
            <a:spLocks noGrp="1" noChangeArrowheads="1"/>
          </p:cNvSpPr>
          <p:nvPr>
            <p:ph type="sldNum" sz="quarter" idx="12"/>
          </p:nvPr>
        </p:nvSpPr>
        <p:spPr>
          <a:ln/>
        </p:spPr>
        <p:txBody>
          <a:bodyPr/>
          <a:lstStyle>
            <a:lvl1pPr>
              <a:defRPr/>
            </a:lvl1pPr>
          </a:lstStyle>
          <a:p>
            <a:pPr>
              <a:defRPr/>
            </a:pPr>
            <a:fld id="{CD27A5D5-1154-42BA-9A44-E6CDF30C14B2}" type="slidenum">
              <a:rPr lang="en-US"/>
              <a:pPr>
                <a:defRPr/>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76200"/>
            <a:ext cx="21717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76200"/>
            <a:ext cx="63627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z="600" smtClean="0"/>
              <a:t>Slide &lt;#&gt;</a:t>
            </a:r>
            <a:endParaRPr lang="en-US" sz="600"/>
          </a:p>
        </p:txBody>
      </p:sp>
      <p:sp>
        <p:nvSpPr>
          <p:cNvPr id="6" name="Rectangle 11"/>
          <p:cNvSpPr>
            <a:spLocks noGrp="1" noChangeArrowheads="1"/>
          </p:cNvSpPr>
          <p:nvPr>
            <p:ph type="sldNum" sz="quarter" idx="12"/>
          </p:nvPr>
        </p:nvSpPr>
        <p:spPr>
          <a:ln/>
        </p:spPr>
        <p:txBody>
          <a:bodyPr/>
          <a:lstStyle>
            <a:lvl1pPr>
              <a:defRPr/>
            </a:lvl1pPr>
          </a:lstStyle>
          <a:p>
            <a:pPr>
              <a:defRPr/>
            </a:pPr>
            <a:fld id="{C3F79DDF-8882-43FE-BD06-323E607D0EAC}" type="slidenum">
              <a:rPr lang="en-US"/>
              <a:pPr>
                <a:defRPr/>
              </a:pPr>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sz="half" idx="1"/>
          </p:nvPr>
        </p:nvSpPr>
        <p:spPr>
          <a:xfrm>
            <a:off x="228600" y="1895475"/>
            <a:ext cx="4267200" cy="45053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05000"/>
            <a:ext cx="4267200" cy="44957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A4F1864A-CAE6-4EA8-9114-937F97FDCF6B}" type="datetime1">
              <a:rPr lang="en-US" smtClean="0"/>
              <a:pPr/>
              <a:t>5/30/2013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B997AB-48ED-4596-AC97-338A22F5E80C}" type="slidenum">
              <a:rPr lang="en-US" smtClean="0"/>
              <a:pPr/>
              <a:t>‹#›</a:t>
            </a:fld>
            <a:endParaRPr lang="en-US" dirty="0"/>
          </a:p>
        </p:txBody>
      </p:sp>
      <p:sp>
        <p:nvSpPr>
          <p:cNvPr id="9" name="Rounded Rectangle 8"/>
          <p:cNvSpPr/>
          <p:nvPr userDrawn="1"/>
        </p:nvSpPr>
        <p:spPr>
          <a:xfrm>
            <a:off x="4648200" y="1743074"/>
            <a:ext cx="4267200" cy="4657726"/>
          </a:xfrm>
          <a:prstGeom prst="roundRect">
            <a:avLst>
              <a:gd name="adj" fmla="val 7326"/>
            </a:avLst>
          </a:prstGeom>
          <a:noFill/>
          <a:ln>
            <a:solidFill>
              <a:srgbClr val="0066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4"/>
          <p:cNvSpPr>
            <a:spLocks noGrp="1"/>
          </p:cNvSpPr>
          <p:nvPr>
            <p:ph type="body" sz="quarter" idx="13"/>
          </p:nvPr>
        </p:nvSpPr>
        <p:spPr>
          <a:xfrm>
            <a:off x="1752600" y="990600"/>
            <a:ext cx="5486400" cy="533400"/>
          </a:xfrm>
        </p:spPr>
        <p:txBody>
          <a:bodyPr anchor="b">
            <a:scene3d>
              <a:camera prst="orthographicFront"/>
              <a:lightRig rig="threePt" dir="t"/>
            </a:scene3d>
            <a:sp3d>
              <a:bevelT/>
            </a:sp3d>
          </a:bodyPr>
          <a:lstStyle>
            <a:lvl1pPr marL="0" indent="0" algn="ctr">
              <a:buNone/>
              <a:defRPr sz="2400" b="1">
                <a:solidFill>
                  <a:srgbClr val="008000"/>
                </a:solidFill>
                <a:effectLst>
                  <a:outerShdw blurRad="50800" dist="50800" dir="5400000" algn="ctr" rotWithShape="0">
                    <a:srgbClr val="000000">
                      <a:alpha val="35000"/>
                    </a:srgbClr>
                  </a:outerShdw>
                </a:effectLst>
                <a:latin typeface="Arial Black"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4" name="Rounded Rectangle 13"/>
          <p:cNvSpPr/>
          <p:nvPr userDrawn="1"/>
        </p:nvSpPr>
        <p:spPr>
          <a:xfrm>
            <a:off x="228600" y="1743074"/>
            <a:ext cx="4267200" cy="4657726"/>
          </a:xfrm>
          <a:prstGeom prst="roundRect">
            <a:avLst>
              <a:gd name="adj" fmla="val 7326"/>
            </a:avLst>
          </a:prstGeom>
          <a:noFill/>
          <a:ln>
            <a:solidFill>
              <a:srgbClr val="0066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6781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fld id="{B8074909-C1EC-4068-9090-B5D0AF63E4F8}" type="datetime1">
              <a:rPr lang="en-US" smtClean="0"/>
              <a:t>5/30/2013</a:t>
            </a:fld>
            <a:endParaRPr lang="en-US" dirty="0"/>
          </a:p>
        </p:txBody>
      </p:sp>
      <p:sp>
        <p:nvSpPr>
          <p:cNvPr id="5" name="Rectangle 10"/>
          <p:cNvSpPr>
            <a:spLocks noGrp="1" noChangeArrowheads="1"/>
          </p:cNvSpPr>
          <p:nvPr>
            <p:ph type="ftr" sz="quarter" idx="11"/>
          </p:nvPr>
        </p:nvSpPr>
        <p:spPr>
          <a:ln/>
        </p:spPr>
        <p:txBody>
          <a:bodyPr/>
          <a:lstStyle>
            <a:lvl1pPr>
              <a:defRPr/>
            </a:lvl1pPr>
          </a:lstStyle>
          <a:p>
            <a:pPr>
              <a:defRPr/>
            </a:pPr>
            <a:r>
              <a:rPr lang="en-US" dirty="0" smtClean="0"/>
              <a:t>© 2011 Alliance Cost Containment, LLC. Proprietary and Confidential .</a:t>
            </a:r>
            <a:endParaRPr lang="en-US" sz="600" dirty="0"/>
          </a:p>
        </p:txBody>
      </p:sp>
      <p:sp>
        <p:nvSpPr>
          <p:cNvPr id="6" name="Rectangle 11"/>
          <p:cNvSpPr>
            <a:spLocks noGrp="1" noChangeArrowheads="1"/>
          </p:cNvSpPr>
          <p:nvPr>
            <p:ph type="sldNum" sz="quarter" idx="12"/>
          </p:nvPr>
        </p:nvSpPr>
        <p:spPr>
          <a:ln/>
        </p:spPr>
        <p:txBody>
          <a:bodyPr/>
          <a:lstStyle>
            <a:lvl1pPr>
              <a:defRPr/>
            </a:lvl1pPr>
          </a:lstStyle>
          <a:p>
            <a:pPr>
              <a:defRPr/>
            </a:pPr>
            <a:fld id="{25241481-589F-4801-8284-BC1DA99840FA}" type="slidenum">
              <a:rPr lang="en-US"/>
              <a:pPr>
                <a:defRPr/>
              </a:pPr>
              <a:t>‹#›</a:t>
            </a:fld>
            <a:endParaRPr lang="en-US" dirty="0"/>
          </a:p>
        </p:txBody>
      </p:sp>
    </p:spTree>
    <p:extLst>
      <p:ext uri="{BB962C8B-B14F-4D97-AF65-F5344CB8AC3E}">
        <p14:creationId xmlns:p14="http://schemas.microsoft.com/office/powerpoint/2010/main" val="347232642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Franklin Gothic Medium"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3" hasCustomPrompt="1"/>
          </p:nvPr>
        </p:nvSpPr>
        <p:spPr>
          <a:xfrm>
            <a:off x="8019580" y="6527408"/>
            <a:ext cx="955626" cy="288388"/>
          </a:xfrm>
        </p:spPr>
        <p:txBody>
          <a:bodyPr/>
          <a:lstStyle>
            <a:lvl1pPr marL="342900" marR="0" indent="-342900" algn="l" defTabSz="914400" rtl="0" eaLnBrk="0" fontAlgn="base" latinLnBrk="0" hangingPunct="0">
              <a:lnSpc>
                <a:spcPct val="100000"/>
              </a:lnSpc>
              <a:spcBef>
                <a:spcPct val="20000"/>
              </a:spcBef>
              <a:spcAft>
                <a:spcPct val="0"/>
              </a:spcAft>
              <a:buClr>
                <a:srgbClr val="F19745"/>
              </a:buClr>
              <a:buSzTx/>
              <a:buFont typeface="Wingdings" pitchFamily="2" charset="2"/>
              <a:buNone/>
              <a:tabLst/>
              <a:defRPr sz="1400">
                <a:solidFill>
                  <a:schemeClr val="bg1"/>
                </a:solidFill>
              </a:defRPr>
            </a:lvl1pPr>
          </a:lstStyle>
          <a:p>
            <a:pPr marL="342900" marR="0" lvl="0" indent="-342900" algn="l" defTabSz="914400" rtl="0" eaLnBrk="0" fontAlgn="base" latinLnBrk="0" hangingPunct="0">
              <a:lnSpc>
                <a:spcPct val="100000"/>
              </a:lnSpc>
              <a:spcBef>
                <a:spcPct val="20000"/>
              </a:spcBef>
              <a:spcAft>
                <a:spcPct val="0"/>
              </a:spcAft>
              <a:buClr>
                <a:srgbClr val="F19745"/>
              </a:buClr>
              <a:buSzTx/>
              <a:buFont typeface="Wingdings" pitchFamily="2" charset="2"/>
              <a:buNone/>
              <a:tabLst/>
              <a:defRPr/>
            </a:pPr>
            <a:r>
              <a:rPr lang="en-US" dirty="0" smtClean="0"/>
              <a:t> </a:t>
            </a:r>
            <a:r>
              <a:rPr lang="en-US" b="1" dirty="0" smtClean="0"/>
              <a:t>Slide </a:t>
            </a:r>
            <a:fld id="{0F2A9698-B771-4AE3-974A-DE58849CFB4B}" type="slidenum">
              <a:rPr lang="en-US" b="1" smtClean="0"/>
              <a:pPr marL="342900" marR="0" lvl="0" indent="-342900" algn="l" defTabSz="914400" rtl="0" eaLnBrk="0" fontAlgn="base" latinLnBrk="0" hangingPunct="0">
                <a:lnSpc>
                  <a:spcPct val="100000"/>
                </a:lnSpc>
                <a:spcBef>
                  <a:spcPct val="20000"/>
                </a:spcBef>
                <a:spcAft>
                  <a:spcPct val="0"/>
                </a:spcAft>
                <a:buClr>
                  <a:srgbClr val="F19745"/>
                </a:buClr>
                <a:buSzTx/>
                <a:buFont typeface="Wingdings" pitchFamily="2" charset="2"/>
                <a:buNone/>
                <a:tabLst/>
                <a:defRPr/>
              </a:pPr>
              <a:t>‹#›</a:t>
            </a:fld>
            <a:endParaRPr lang="en-US" b="1" dirty="0" smtClean="0"/>
          </a:p>
          <a:p>
            <a:pPr lvl="0"/>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z="600" smtClean="0"/>
              <a:t>Slide &lt;#&gt;</a:t>
            </a:r>
            <a:endParaRPr lang="en-US" sz="600"/>
          </a:p>
        </p:txBody>
      </p:sp>
      <p:sp>
        <p:nvSpPr>
          <p:cNvPr id="6" name="Rectangle 11"/>
          <p:cNvSpPr>
            <a:spLocks noGrp="1" noChangeArrowheads="1"/>
          </p:cNvSpPr>
          <p:nvPr>
            <p:ph type="sldNum" sz="quarter" idx="12"/>
          </p:nvPr>
        </p:nvSpPr>
        <p:spPr>
          <a:ln/>
        </p:spPr>
        <p:txBody>
          <a:bodyPr/>
          <a:lstStyle>
            <a:lvl1pPr>
              <a:defRPr/>
            </a:lvl1pPr>
          </a:lstStyle>
          <a:p>
            <a:pPr>
              <a:defRPr/>
            </a:pPr>
            <a:fld id="{68B6AE8A-5A2E-4A0E-967D-59DC1A95B88C}" type="slidenum">
              <a:rPr lang="en-US"/>
              <a:pPr>
                <a:defRPr/>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524000"/>
            <a:ext cx="4267200" cy="4602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4267200" cy="4602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sz="600" smtClean="0"/>
              <a:t>Slide &lt;#&gt;</a:t>
            </a:r>
            <a:endParaRPr lang="en-US" sz="600"/>
          </a:p>
        </p:txBody>
      </p:sp>
      <p:sp>
        <p:nvSpPr>
          <p:cNvPr id="7" name="Rectangle 11"/>
          <p:cNvSpPr>
            <a:spLocks noGrp="1" noChangeArrowheads="1"/>
          </p:cNvSpPr>
          <p:nvPr>
            <p:ph type="sldNum" sz="quarter" idx="12"/>
          </p:nvPr>
        </p:nvSpPr>
        <p:spPr>
          <a:ln/>
        </p:spPr>
        <p:txBody>
          <a:bodyPr/>
          <a:lstStyle>
            <a:lvl1pPr>
              <a:defRPr/>
            </a:lvl1pPr>
          </a:lstStyle>
          <a:p>
            <a:pPr>
              <a:defRPr/>
            </a:pPr>
            <a:fld id="{CCB638F7-C095-4257-9DD8-CA1AF42FEEAE}" type="slidenum">
              <a:rPr lang="en-US"/>
              <a:pPr>
                <a:defRPr/>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r>
              <a:rPr lang="en-US" sz="600" smtClean="0"/>
              <a:t>Slide &lt;#&gt;</a:t>
            </a:r>
            <a:endParaRPr lang="en-US" sz="600"/>
          </a:p>
        </p:txBody>
      </p:sp>
      <p:sp>
        <p:nvSpPr>
          <p:cNvPr id="9" name="Rectangle 11"/>
          <p:cNvSpPr>
            <a:spLocks noGrp="1" noChangeArrowheads="1"/>
          </p:cNvSpPr>
          <p:nvPr>
            <p:ph type="sldNum" sz="quarter" idx="12"/>
          </p:nvPr>
        </p:nvSpPr>
        <p:spPr>
          <a:ln/>
        </p:spPr>
        <p:txBody>
          <a:bodyPr/>
          <a:lstStyle>
            <a:lvl1pPr>
              <a:defRPr/>
            </a:lvl1pPr>
          </a:lstStyle>
          <a:p>
            <a:pPr>
              <a:defRPr/>
            </a:pPr>
            <a:fld id="{70FC708D-352D-4E5E-B422-E433199376D2}" type="slidenum">
              <a:rPr lang="en-US"/>
              <a:pPr>
                <a:defRPr/>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r>
              <a:rPr lang="en-US" sz="600" smtClean="0"/>
              <a:t>Slide &lt;#&gt;</a:t>
            </a:r>
            <a:endParaRPr lang="en-US" sz="600"/>
          </a:p>
        </p:txBody>
      </p:sp>
      <p:sp>
        <p:nvSpPr>
          <p:cNvPr id="5" name="Rectangle 11"/>
          <p:cNvSpPr>
            <a:spLocks noGrp="1" noChangeArrowheads="1"/>
          </p:cNvSpPr>
          <p:nvPr>
            <p:ph type="sldNum" sz="quarter" idx="12"/>
          </p:nvPr>
        </p:nvSpPr>
        <p:spPr>
          <a:ln/>
        </p:spPr>
        <p:txBody>
          <a:bodyPr/>
          <a:lstStyle>
            <a:lvl1pPr>
              <a:defRPr/>
            </a:lvl1pPr>
          </a:lstStyle>
          <a:p>
            <a:pPr>
              <a:defRPr/>
            </a:pPr>
            <a:fld id="{44471617-68C8-4714-B2A1-2DC461145A83}" type="slidenum">
              <a:rPr lang="en-US"/>
              <a:pPr>
                <a:defRPr/>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r>
              <a:rPr lang="en-US" sz="600" smtClean="0"/>
              <a:t>Slide &lt;#&gt;</a:t>
            </a:r>
            <a:endParaRPr lang="en-US" sz="600"/>
          </a:p>
        </p:txBody>
      </p:sp>
      <p:sp>
        <p:nvSpPr>
          <p:cNvPr id="4" name="Rectangle 11"/>
          <p:cNvSpPr>
            <a:spLocks noGrp="1" noChangeArrowheads="1"/>
          </p:cNvSpPr>
          <p:nvPr>
            <p:ph type="sldNum" sz="quarter" idx="12"/>
          </p:nvPr>
        </p:nvSpPr>
        <p:spPr>
          <a:ln/>
        </p:spPr>
        <p:txBody>
          <a:bodyPr/>
          <a:lstStyle>
            <a:lvl1pPr>
              <a:defRPr/>
            </a:lvl1pPr>
          </a:lstStyle>
          <a:p>
            <a:pPr>
              <a:defRPr/>
            </a:pPr>
            <a:fld id="{D0BEDA86-A4E1-45A6-AD3A-B0A61EF4C7A1}" type="slidenum">
              <a:rPr lang="en-US"/>
              <a:pPr>
                <a:defRPr/>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sz="600" smtClean="0"/>
              <a:t>Slide &lt;#&gt;</a:t>
            </a:r>
            <a:endParaRPr lang="en-US" sz="600"/>
          </a:p>
        </p:txBody>
      </p:sp>
      <p:sp>
        <p:nvSpPr>
          <p:cNvPr id="7" name="Rectangle 11"/>
          <p:cNvSpPr>
            <a:spLocks noGrp="1" noChangeArrowheads="1"/>
          </p:cNvSpPr>
          <p:nvPr>
            <p:ph type="sldNum" sz="quarter" idx="12"/>
          </p:nvPr>
        </p:nvSpPr>
        <p:spPr>
          <a:ln/>
        </p:spPr>
        <p:txBody>
          <a:bodyPr/>
          <a:lstStyle>
            <a:lvl1pPr>
              <a:defRPr/>
            </a:lvl1pPr>
          </a:lstStyle>
          <a:p>
            <a:pPr>
              <a:defRPr/>
            </a:pPr>
            <a:fld id="{690B701D-797D-4B6F-9795-BC1EBF71368A}" type="slidenum">
              <a:rPr lang="en-US"/>
              <a:pPr>
                <a:defRPr/>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sz="600" smtClean="0"/>
              <a:t>Slide &lt;#&gt;</a:t>
            </a:r>
            <a:endParaRPr lang="en-US" sz="600"/>
          </a:p>
        </p:txBody>
      </p:sp>
      <p:sp>
        <p:nvSpPr>
          <p:cNvPr id="7" name="Rectangle 11"/>
          <p:cNvSpPr>
            <a:spLocks noGrp="1" noChangeArrowheads="1"/>
          </p:cNvSpPr>
          <p:nvPr>
            <p:ph type="sldNum" sz="quarter" idx="12"/>
          </p:nvPr>
        </p:nvSpPr>
        <p:spPr>
          <a:ln/>
        </p:spPr>
        <p:txBody>
          <a:bodyPr/>
          <a:lstStyle>
            <a:lvl1pPr>
              <a:defRPr/>
            </a:lvl1pPr>
          </a:lstStyle>
          <a:p>
            <a:pPr>
              <a:defRPr/>
            </a:pPr>
            <a:fld id="{A065182C-7B5A-4D96-8A3D-8DF9AC193A0D}" type="slidenum">
              <a:rPr lang="en-US"/>
              <a:pPr>
                <a:defRPr/>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8" descr="Alliance_text_02"/>
          <p:cNvPicPr>
            <a:picLocks noChangeAspect="1" noChangeArrowheads="1"/>
          </p:cNvPicPr>
          <p:nvPr userDrawn="1"/>
        </p:nvPicPr>
        <p:blipFill>
          <a:blip r:embed="rId15" cstate="print"/>
          <a:srcRect/>
          <a:stretch>
            <a:fillRect/>
          </a:stretch>
        </p:blipFill>
        <p:spPr bwMode="auto">
          <a:xfrm>
            <a:off x="0" y="0"/>
            <a:ext cx="9144000" cy="6858000"/>
          </a:xfrm>
          <a:prstGeom prst="rect">
            <a:avLst/>
          </a:prstGeom>
          <a:noFill/>
          <a:ln w="9525">
            <a:noFill/>
            <a:miter lim="800000"/>
            <a:headEnd/>
            <a:tailEnd/>
          </a:ln>
        </p:spPr>
      </p:pic>
      <p:sp>
        <p:nvSpPr>
          <p:cNvPr id="57346" name="Rectangle 2"/>
          <p:cNvSpPr>
            <a:spLocks noGrp="1" noChangeArrowheads="1"/>
          </p:cNvSpPr>
          <p:nvPr>
            <p:ph type="title"/>
          </p:nvPr>
        </p:nvSpPr>
        <p:spPr bwMode="auto">
          <a:xfrm>
            <a:off x="228600" y="76200"/>
            <a:ext cx="6248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Rectangle 3"/>
          <p:cNvSpPr>
            <a:spLocks noGrp="1" noChangeArrowheads="1"/>
          </p:cNvSpPr>
          <p:nvPr>
            <p:ph type="body" idx="1"/>
          </p:nvPr>
        </p:nvSpPr>
        <p:spPr bwMode="auto">
          <a:xfrm>
            <a:off x="228600" y="1524000"/>
            <a:ext cx="8686800" cy="4602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7353" name="Rectangle 9"/>
          <p:cNvSpPr>
            <a:spLocks noGrp="1" noChangeArrowheads="1"/>
          </p:cNvSpPr>
          <p:nvPr>
            <p:ph type="dt" sz="half" idx="2"/>
          </p:nvPr>
        </p:nvSpPr>
        <p:spPr bwMode="auto">
          <a:xfrm>
            <a:off x="4267200" y="635635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400">
                <a:solidFill>
                  <a:schemeClr val="bg1"/>
                </a:solidFill>
              </a:defRPr>
            </a:lvl1pPr>
          </a:lstStyle>
          <a:p>
            <a:pPr>
              <a:defRPr/>
            </a:pPr>
            <a:endParaRPr lang="en-US"/>
          </a:p>
        </p:txBody>
      </p:sp>
      <p:sp>
        <p:nvSpPr>
          <p:cNvPr id="57354" name="Rectangle 10"/>
          <p:cNvSpPr>
            <a:spLocks noGrp="1" noChangeArrowheads="1"/>
          </p:cNvSpPr>
          <p:nvPr>
            <p:ph type="ftr" sz="quarter" idx="3"/>
          </p:nvPr>
        </p:nvSpPr>
        <p:spPr bwMode="auto">
          <a:xfrm>
            <a:off x="228600" y="6362700"/>
            <a:ext cx="3733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900" b="1">
                <a:solidFill>
                  <a:schemeClr val="tx2"/>
                </a:solidFill>
              </a:defRPr>
            </a:lvl1pPr>
          </a:lstStyle>
          <a:p>
            <a:pPr>
              <a:defRPr/>
            </a:pPr>
            <a:r>
              <a:rPr lang="en-US" sz="600" smtClean="0"/>
              <a:t>Slide &lt;#&gt;</a:t>
            </a:r>
            <a:endParaRPr lang="en-US" sz="600"/>
          </a:p>
        </p:txBody>
      </p:sp>
      <p:sp>
        <p:nvSpPr>
          <p:cNvPr id="57355" name="Rectangle 11"/>
          <p:cNvSpPr>
            <a:spLocks noGrp="1" noChangeArrowheads="1"/>
          </p:cNvSpPr>
          <p:nvPr>
            <p:ph type="sldNum" sz="quarter" idx="4"/>
          </p:nvPr>
        </p:nvSpPr>
        <p:spPr bwMode="auto">
          <a:xfrm>
            <a:off x="6629400" y="6356350"/>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600" b="1">
                <a:solidFill>
                  <a:schemeClr val="bg1"/>
                </a:solidFill>
              </a:defRPr>
            </a:lvl1pPr>
          </a:lstStyle>
          <a:p>
            <a:pPr>
              <a:defRPr/>
            </a:pPr>
            <a:r>
              <a:rPr lang="en-US" dirty="0" smtClean="0"/>
              <a:t>Slide </a:t>
            </a:r>
            <a:fld id="{3B534719-3C93-4C0F-83FA-82E39B271AE8}"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84"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 id="2147483686" r:id="rId13"/>
  </p:sldLayoutIdLst>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7346"/>
                                        </p:tgtEl>
                                        <p:attrNameLst>
                                          <p:attrName>style.visibility</p:attrName>
                                        </p:attrNameLst>
                                      </p:cBhvr>
                                      <p:to>
                                        <p:strVal val="visible"/>
                                      </p:to>
                                    </p:set>
                                    <p:animEffect transition="in" filter="wipe(left)">
                                      <p:cBhvr>
                                        <p:cTn id="7" dur="500"/>
                                        <p:tgtEl>
                                          <p:spTgt spid="57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p:bldLst>
  </p:timing>
  <p:hf hdr="0" dt="0"/>
  <p:txStyles>
    <p:titleStyle>
      <a:lvl1pPr algn="l" rtl="0" eaLnBrk="0" fontAlgn="base" hangingPunct="0">
        <a:spcBef>
          <a:spcPct val="0"/>
        </a:spcBef>
        <a:spcAft>
          <a:spcPct val="0"/>
        </a:spcAft>
        <a:defRPr sz="36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Arial" charset="0"/>
          <a:cs typeface="Arial" charset="0"/>
        </a:defRPr>
      </a:lvl2pPr>
      <a:lvl3pPr algn="l" rtl="0" eaLnBrk="0" fontAlgn="base" hangingPunct="0">
        <a:spcBef>
          <a:spcPct val="0"/>
        </a:spcBef>
        <a:spcAft>
          <a:spcPct val="0"/>
        </a:spcAft>
        <a:defRPr sz="3600">
          <a:solidFill>
            <a:schemeClr val="bg1"/>
          </a:solidFill>
          <a:latin typeface="Arial" charset="0"/>
          <a:cs typeface="Arial" charset="0"/>
        </a:defRPr>
      </a:lvl3pPr>
      <a:lvl4pPr algn="l" rtl="0" eaLnBrk="0" fontAlgn="base" hangingPunct="0">
        <a:spcBef>
          <a:spcPct val="0"/>
        </a:spcBef>
        <a:spcAft>
          <a:spcPct val="0"/>
        </a:spcAft>
        <a:defRPr sz="3600">
          <a:solidFill>
            <a:schemeClr val="bg1"/>
          </a:solidFill>
          <a:latin typeface="Arial" charset="0"/>
          <a:cs typeface="Arial" charset="0"/>
        </a:defRPr>
      </a:lvl4pPr>
      <a:lvl5pPr algn="l" rtl="0" eaLnBrk="0" fontAlgn="base" hangingPunct="0">
        <a:spcBef>
          <a:spcPct val="0"/>
        </a:spcBef>
        <a:spcAft>
          <a:spcPct val="0"/>
        </a:spcAft>
        <a:defRPr sz="3600">
          <a:solidFill>
            <a:schemeClr val="bg1"/>
          </a:solidFill>
          <a:latin typeface="Arial" charset="0"/>
          <a:cs typeface="Arial" charset="0"/>
        </a:defRPr>
      </a:lvl5pPr>
      <a:lvl6pPr marL="457200" algn="l" rtl="0" fontAlgn="base">
        <a:spcBef>
          <a:spcPct val="0"/>
        </a:spcBef>
        <a:spcAft>
          <a:spcPct val="0"/>
        </a:spcAft>
        <a:defRPr sz="3600">
          <a:solidFill>
            <a:schemeClr val="bg1"/>
          </a:solidFill>
          <a:latin typeface="Arial" charset="0"/>
          <a:cs typeface="Arial" charset="0"/>
        </a:defRPr>
      </a:lvl6pPr>
      <a:lvl7pPr marL="914400" algn="l" rtl="0" fontAlgn="base">
        <a:spcBef>
          <a:spcPct val="0"/>
        </a:spcBef>
        <a:spcAft>
          <a:spcPct val="0"/>
        </a:spcAft>
        <a:defRPr sz="3600">
          <a:solidFill>
            <a:schemeClr val="bg1"/>
          </a:solidFill>
          <a:latin typeface="Arial" charset="0"/>
          <a:cs typeface="Arial" charset="0"/>
        </a:defRPr>
      </a:lvl7pPr>
      <a:lvl8pPr marL="1371600" algn="l" rtl="0" fontAlgn="base">
        <a:spcBef>
          <a:spcPct val="0"/>
        </a:spcBef>
        <a:spcAft>
          <a:spcPct val="0"/>
        </a:spcAft>
        <a:defRPr sz="3600">
          <a:solidFill>
            <a:schemeClr val="bg1"/>
          </a:solidFill>
          <a:latin typeface="Arial" charset="0"/>
          <a:cs typeface="Arial" charset="0"/>
        </a:defRPr>
      </a:lvl8pPr>
      <a:lvl9pPr marL="1828800" algn="l" rtl="0" fontAlgn="base">
        <a:spcBef>
          <a:spcPct val="0"/>
        </a:spcBef>
        <a:spcAft>
          <a:spcPct val="0"/>
        </a:spcAft>
        <a:defRPr sz="3600">
          <a:solidFill>
            <a:schemeClr val="bg1"/>
          </a:solidFill>
          <a:latin typeface="Arial" charset="0"/>
          <a:cs typeface="Arial" charset="0"/>
        </a:defRPr>
      </a:lvl9pPr>
    </p:titleStyle>
    <p:bodyStyle>
      <a:lvl1pPr marL="342900" indent="-342900" algn="l" rtl="0" eaLnBrk="0" fontAlgn="base" hangingPunct="0">
        <a:spcBef>
          <a:spcPct val="20000"/>
        </a:spcBef>
        <a:spcAft>
          <a:spcPct val="0"/>
        </a:spcAft>
        <a:buClr>
          <a:srgbClr val="F19745"/>
        </a:buClr>
        <a:buFont typeface="Wingdings"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F19745"/>
        </a:buClr>
        <a:buChar char="–"/>
        <a:defRPr sz="2000">
          <a:solidFill>
            <a:schemeClr val="tx1"/>
          </a:solidFill>
          <a:latin typeface="+mn-lt"/>
          <a:cs typeface="+mn-cs"/>
        </a:defRPr>
      </a:lvl2pPr>
      <a:lvl3pPr marL="1143000" indent="-228600" algn="l" rtl="0" eaLnBrk="0" fontAlgn="base" hangingPunct="0">
        <a:spcBef>
          <a:spcPct val="20000"/>
        </a:spcBef>
        <a:spcAft>
          <a:spcPct val="0"/>
        </a:spcAft>
        <a:buClr>
          <a:srgbClr val="F19745"/>
        </a:buClr>
        <a:buChar char="•"/>
        <a:defRPr>
          <a:solidFill>
            <a:schemeClr val="tx1"/>
          </a:solidFill>
          <a:latin typeface="+mn-lt"/>
          <a:cs typeface="+mn-cs"/>
        </a:defRPr>
      </a:lvl3pPr>
      <a:lvl4pPr marL="1600200" indent="-228600" algn="l" rtl="0" eaLnBrk="0" fontAlgn="base" hangingPunct="0">
        <a:spcBef>
          <a:spcPct val="20000"/>
        </a:spcBef>
        <a:spcAft>
          <a:spcPct val="0"/>
        </a:spcAft>
        <a:buClr>
          <a:srgbClr val="F19745"/>
        </a:buClr>
        <a:buChar char="–"/>
        <a:defRPr sz="1600">
          <a:solidFill>
            <a:schemeClr val="tx1"/>
          </a:solidFill>
          <a:latin typeface="+mn-lt"/>
          <a:cs typeface="+mn-cs"/>
        </a:defRPr>
      </a:lvl4pPr>
      <a:lvl5pPr marL="2057400" indent="-228600" algn="l" rtl="0" eaLnBrk="0" fontAlgn="base" hangingPunct="0">
        <a:spcBef>
          <a:spcPct val="20000"/>
        </a:spcBef>
        <a:spcAft>
          <a:spcPct val="0"/>
        </a:spcAft>
        <a:buClr>
          <a:srgbClr val="F19745"/>
        </a:buClr>
        <a:buChar char="»"/>
        <a:defRPr sz="1600">
          <a:solidFill>
            <a:schemeClr val="tx1"/>
          </a:solidFill>
          <a:latin typeface="+mn-lt"/>
          <a:cs typeface="+mn-cs"/>
        </a:defRPr>
      </a:lvl5pPr>
      <a:lvl6pPr marL="2514600" indent="-228600" algn="l" rtl="0" fontAlgn="base">
        <a:spcBef>
          <a:spcPct val="20000"/>
        </a:spcBef>
        <a:spcAft>
          <a:spcPct val="0"/>
        </a:spcAft>
        <a:buClr>
          <a:srgbClr val="F19745"/>
        </a:buClr>
        <a:buChar char="»"/>
        <a:defRPr sz="1600">
          <a:solidFill>
            <a:schemeClr val="tx1"/>
          </a:solidFill>
          <a:latin typeface="+mn-lt"/>
          <a:cs typeface="+mn-cs"/>
        </a:defRPr>
      </a:lvl6pPr>
      <a:lvl7pPr marL="2971800" indent="-228600" algn="l" rtl="0" fontAlgn="base">
        <a:spcBef>
          <a:spcPct val="20000"/>
        </a:spcBef>
        <a:spcAft>
          <a:spcPct val="0"/>
        </a:spcAft>
        <a:buClr>
          <a:srgbClr val="F19745"/>
        </a:buClr>
        <a:buChar char="»"/>
        <a:defRPr sz="1600">
          <a:solidFill>
            <a:schemeClr val="tx1"/>
          </a:solidFill>
          <a:latin typeface="+mn-lt"/>
          <a:cs typeface="+mn-cs"/>
        </a:defRPr>
      </a:lvl7pPr>
      <a:lvl8pPr marL="3429000" indent="-228600" algn="l" rtl="0" fontAlgn="base">
        <a:spcBef>
          <a:spcPct val="20000"/>
        </a:spcBef>
        <a:spcAft>
          <a:spcPct val="0"/>
        </a:spcAft>
        <a:buClr>
          <a:srgbClr val="F19745"/>
        </a:buClr>
        <a:buChar char="»"/>
        <a:defRPr sz="1600">
          <a:solidFill>
            <a:schemeClr val="tx1"/>
          </a:solidFill>
          <a:latin typeface="+mn-lt"/>
          <a:cs typeface="+mn-cs"/>
        </a:defRPr>
      </a:lvl8pPr>
      <a:lvl9pPr marL="3886200" indent="-228600" algn="l" rtl="0" fontAlgn="base">
        <a:spcBef>
          <a:spcPct val="20000"/>
        </a:spcBef>
        <a:spcAft>
          <a:spcPct val="0"/>
        </a:spcAft>
        <a:buClr>
          <a:srgbClr val="F19745"/>
        </a:buClr>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hyperlink" Target="http://www.humanesociety.org/" TargetMode="External"/><Relationship Id="rId7" Type="http://schemas.openxmlformats.org/officeDocument/2006/relationships/image" Target="../media/image29.jpeg"/><Relationship Id="rId12"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8.gif"/><Relationship Id="rId11" Type="http://schemas.openxmlformats.org/officeDocument/2006/relationships/image" Target="../media/image33.png"/><Relationship Id="rId5" Type="http://schemas.openxmlformats.org/officeDocument/2006/relationships/image" Target="../media/image27.gif"/><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9.png"/><Relationship Id="rId11" Type="http://schemas.openxmlformats.org/officeDocument/2006/relationships/image" Target="../media/image44.jpe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3.jpeg"/><Relationship Id="rId4" Type="http://schemas.openxmlformats.org/officeDocument/2006/relationships/diagramLayout" Target="../diagrams/layout1.xml"/><Relationship Id="rId9"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65357178-A7E1-426D-BB37-7FDF8ABFC272}" type="slidenum">
              <a:rPr lang="en-US" sz="1600" b="1" smtClean="0"/>
              <a:pPr>
                <a:defRPr/>
              </a:pPr>
              <a:t>1</a:t>
            </a:fld>
            <a:endParaRPr lang="en-US" sz="1600" b="1" dirty="0"/>
          </a:p>
        </p:txBody>
      </p:sp>
      <p:sp>
        <p:nvSpPr>
          <p:cNvPr id="2" name="TextBox 1"/>
          <p:cNvSpPr txBox="1"/>
          <p:nvPr/>
        </p:nvSpPr>
        <p:spPr>
          <a:xfrm>
            <a:off x="7274573" y="5813941"/>
            <a:ext cx="1351845" cy="338554"/>
          </a:xfrm>
          <a:prstGeom prst="rect">
            <a:avLst/>
          </a:prstGeom>
          <a:noFill/>
        </p:spPr>
        <p:txBody>
          <a:bodyPr wrap="none" rtlCol="0">
            <a:spAutoFit/>
          </a:bodyPr>
          <a:lstStyle/>
          <a:p>
            <a:r>
              <a:rPr lang="en-US" sz="1600" dirty="0" smtClean="0">
                <a:latin typeface="Franklin Gothic Demi" pitchFamily="34" charset="0"/>
              </a:rPr>
              <a:t>June 4, 2013</a:t>
            </a:r>
            <a:endParaRPr lang="en-US" sz="1600" dirty="0">
              <a:latin typeface="Franklin Gothic Demi" pitchFamily="34" charset="0"/>
            </a:endParaRPr>
          </a:p>
        </p:txBody>
      </p:sp>
      <p:pic>
        <p:nvPicPr>
          <p:cNvPr id="2050" name="Picture 2" descr="Telecommunications Network Services for L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0150" y="3301999"/>
            <a:ext cx="2339975" cy="12828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b="1" smtClean="0"/>
              <a:t>12 month AP File</a:t>
            </a:r>
          </a:p>
        </p:txBody>
      </p:sp>
      <p:graphicFrame>
        <p:nvGraphicFramePr>
          <p:cNvPr id="4" name="Content Placeholder 3"/>
          <p:cNvGraphicFramePr>
            <a:graphicFrameLocks noGrp="1"/>
          </p:cNvGraphicFramePr>
          <p:nvPr>
            <p:ph idx="1"/>
          </p:nvPr>
        </p:nvGraphicFramePr>
        <p:xfrm>
          <a:off x="800100" y="1181100"/>
          <a:ext cx="7667625" cy="5083184"/>
        </p:xfrm>
        <a:graphic>
          <a:graphicData uri="http://schemas.openxmlformats.org/drawingml/2006/table">
            <a:tbl>
              <a:tblPr>
                <a:tableStyleId>{5C22544A-7EE6-4342-B048-85BDC9FD1C3A}</a:tableStyleId>
              </a:tblPr>
              <a:tblGrid>
                <a:gridCol w="1677191"/>
                <a:gridCol w="1777382"/>
                <a:gridCol w="4213052"/>
              </a:tblGrid>
              <a:tr h="221008">
                <a:tc>
                  <a:txBody>
                    <a:bodyPr/>
                    <a:lstStyle/>
                    <a:p>
                      <a:pPr algn="l" fontAlgn="b"/>
                      <a:r>
                        <a:rPr lang="en-US" sz="1400" u="none" strike="noStrike" dirty="0">
                          <a:effectLst/>
                        </a:rPr>
                        <a:t> PURCH-YTD </a:t>
                      </a:r>
                      <a:endParaRPr lang="en-US" sz="1400" b="1" i="0" u="none" strike="noStrike" dirty="0">
                        <a:effectLst/>
                        <a:latin typeface="Arial"/>
                      </a:endParaRPr>
                    </a:p>
                  </a:txBody>
                  <a:tcPr marL="7620" marR="7620" marT="7621" marB="0" anchor="b"/>
                </a:tc>
                <a:tc>
                  <a:txBody>
                    <a:bodyPr/>
                    <a:lstStyle/>
                    <a:p>
                      <a:pPr algn="l" fontAlgn="b"/>
                      <a:r>
                        <a:rPr lang="en-US" sz="1400" u="none" strike="noStrike" dirty="0">
                          <a:effectLst/>
                        </a:rPr>
                        <a:t>CATEGORY</a:t>
                      </a:r>
                      <a:endParaRPr lang="en-US" sz="1400" b="1" i="0" u="none" strike="noStrike" dirty="0">
                        <a:effectLst/>
                        <a:latin typeface="Arial"/>
                      </a:endParaRPr>
                    </a:p>
                  </a:txBody>
                  <a:tcPr marL="7620" marR="7620" marT="7621" marB="0" anchor="b"/>
                </a:tc>
                <a:tc>
                  <a:txBody>
                    <a:bodyPr/>
                    <a:lstStyle/>
                    <a:p>
                      <a:pPr algn="l" fontAlgn="b"/>
                      <a:r>
                        <a:rPr lang="en-US" sz="1400" u="none" strike="noStrike" dirty="0">
                          <a:effectLst/>
                        </a:rPr>
                        <a:t>NAME</a:t>
                      </a:r>
                      <a:endParaRPr lang="en-US" sz="1400" b="1" i="0" u="none" strike="noStrike" dirty="0">
                        <a:effectLst/>
                        <a:latin typeface="Arial"/>
                      </a:endParaRPr>
                    </a:p>
                  </a:txBody>
                  <a:tcPr marL="7620" marR="7620" marT="7621" marB="0" anchor="b"/>
                </a:tc>
              </a:tr>
              <a:tr h="221008">
                <a:tc>
                  <a:txBody>
                    <a:bodyPr/>
                    <a:lstStyle/>
                    <a:p>
                      <a:pPr algn="l" fontAlgn="b"/>
                      <a:endParaRPr lang="en-US" sz="1400" b="0" i="0" u="none" strike="noStrike" dirty="0">
                        <a:effectLst/>
                        <a:latin typeface="Arial"/>
                      </a:endParaRPr>
                    </a:p>
                  </a:txBody>
                  <a:tcPr marL="7620" marR="7620" marT="7621" marB="0" anchor="b"/>
                </a:tc>
                <a:tc>
                  <a:txBody>
                    <a:bodyPr/>
                    <a:lstStyle/>
                    <a:p>
                      <a:pPr algn="l" fontAlgn="b"/>
                      <a:endParaRPr lang="en-US" sz="1400" b="0" i="0" u="none" strike="noStrike" dirty="0">
                        <a:effectLst/>
                        <a:latin typeface="Arial"/>
                      </a:endParaRPr>
                    </a:p>
                  </a:txBody>
                  <a:tcPr marL="7620" marR="7620" marT="7621" marB="0" anchor="b"/>
                </a:tc>
                <a:tc>
                  <a:txBody>
                    <a:bodyPr/>
                    <a:lstStyle/>
                    <a:p>
                      <a:pPr algn="l" fontAlgn="b"/>
                      <a:endParaRPr lang="en-US" sz="1400" b="0" i="0" u="none" strike="noStrike" dirty="0">
                        <a:effectLst/>
                        <a:latin typeface="Arial"/>
                      </a:endParaRPr>
                    </a:p>
                  </a:txBody>
                  <a:tcPr marL="7620" marR="7620" marT="7621" marB="0" anchor="b"/>
                </a:tc>
              </a:tr>
              <a:tr h="221008">
                <a:tc>
                  <a:txBody>
                    <a:bodyPr/>
                    <a:lstStyle/>
                    <a:p>
                      <a:pPr algn="l" fontAlgn="b"/>
                      <a:r>
                        <a:rPr lang="en-US" sz="1400" u="none" strike="noStrike" dirty="0">
                          <a:effectLst/>
                        </a:rPr>
                        <a:t> $ 1,087,816.02 </a:t>
                      </a:r>
                      <a:endParaRPr lang="en-US" sz="1400" b="0" i="0" u="none" strike="noStrike" dirty="0">
                        <a:effectLst/>
                        <a:latin typeface="Arial"/>
                      </a:endParaRPr>
                    </a:p>
                  </a:txBody>
                  <a:tcPr marL="7620" marR="7620" marT="7621" marB="0" anchor="b"/>
                </a:tc>
                <a:tc>
                  <a:txBody>
                    <a:bodyPr/>
                    <a:lstStyle/>
                    <a:p>
                      <a:pPr algn="l" fontAlgn="b"/>
                      <a:r>
                        <a:rPr lang="en-US" sz="1400" u="none" strike="noStrike" dirty="0">
                          <a:effectLst/>
                        </a:rPr>
                        <a:t> Insurance </a:t>
                      </a:r>
                      <a:endParaRPr lang="en-US" sz="1400" b="0" i="0" u="none" strike="noStrike" dirty="0">
                        <a:effectLst/>
                        <a:latin typeface="Arial"/>
                      </a:endParaRPr>
                    </a:p>
                  </a:txBody>
                  <a:tcPr marL="7620" marR="7620" marT="7621" marB="0" anchor="b"/>
                </a:tc>
                <a:tc>
                  <a:txBody>
                    <a:bodyPr/>
                    <a:lstStyle/>
                    <a:p>
                      <a:pPr algn="l" fontAlgn="b"/>
                      <a:r>
                        <a:rPr lang="en-US" sz="1400" u="none" strike="noStrike" dirty="0">
                          <a:effectLst/>
                        </a:rPr>
                        <a:t>AETNA HEALTH MANAGEMENT</a:t>
                      </a:r>
                      <a:endParaRPr lang="en-US" sz="1400" b="0" i="0" u="none" strike="noStrike" dirty="0">
                        <a:effectLst/>
                        <a:latin typeface="Arial"/>
                      </a:endParaRPr>
                    </a:p>
                  </a:txBody>
                  <a:tcPr marL="7620" marR="7620" marT="7621" marB="0" anchor="b"/>
                </a:tc>
              </a:tr>
              <a:tr h="221008">
                <a:tc>
                  <a:txBody>
                    <a:bodyPr/>
                    <a:lstStyle/>
                    <a:p>
                      <a:pPr algn="l" fontAlgn="b"/>
                      <a:r>
                        <a:rPr lang="en-US" sz="1400" u="none" strike="noStrike" dirty="0">
                          <a:effectLst/>
                        </a:rPr>
                        <a:t> $   386,190.01 </a:t>
                      </a:r>
                      <a:endParaRPr lang="en-US" sz="1400" b="0" i="0" u="none" strike="noStrike" dirty="0">
                        <a:effectLst/>
                        <a:latin typeface="Arial"/>
                      </a:endParaRPr>
                    </a:p>
                  </a:txBody>
                  <a:tcPr marL="7620" marR="7620" marT="7621" marB="0" anchor="b"/>
                </a:tc>
                <a:tc>
                  <a:txBody>
                    <a:bodyPr/>
                    <a:lstStyle/>
                    <a:p>
                      <a:pPr algn="l" fontAlgn="b"/>
                      <a:r>
                        <a:rPr lang="en-US" sz="1400" u="none" strike="noStrike" dirty="0">
                          <a:effectLst/>
                        </a:rPr>
                        <a:t> Energy </a:t>
                      </a:r>
                      <a:endParaRPr lang="en-US" sz="1400" b="0" i="0" u="none" strike="noStrike" dirty="0">
                        <a:effectLst/>
                        <a:latin typeface="Arial"/>
                      </a:endParaRPr>
                    </a:p>
                  </a:txBody>
                  <a:tcPr marL="7620" marR="7620" marT="7621" marB="0" anchor="b"/>
                </a:tc>
                <a:tc>
                  <a:txBody>
                    <a:bodyPr/>
                    <a:lstStyle/>
                    <a:p>
                      <a:pPr algn="l" fontAlgn="b"/>
                      <a:r>
                        <a:rPr lang="en-US" sz="1400" u="none" strike="noStrike" dirty="0">
                          <a:effectLst/>
                        </a:rPr>
                        <a:t>CHAMPION ENERGY SERVICES LLC</a:t>
                      </a:r>
                      <a:endParaRPr lang="en-US" sz="1400" b="0" i="0" u="none" strike="noStrike" dirty="0">
                        <a:effectLst/>
                        <a:latin typeface="Arial"/>
                      </a:endParaRPr>
                    </a:p>
                  </a:txBody>
                  <a:tcPr marL="7620" marR="7620" marT="7621" marB="0" anchor="b"/>
                </a:tc>
              </a:tr>
              <a:tr h="221008">
                <a:tc>
                  <a:txBody>
                    <a:bodyPr/>
                    <a:lstStyle/>
                    <a:p>
                      <a:pPr algn="l" fontAlgn="b"/>
                      <a:r>
                        <a:rPr lang="en-US" sz="1400" u="none" strike="noStrike" dirty="0">
                          <a:effectLst/>
                        </a:rPr>
                        <a:t> $   356,049.00 </a:t>
                      </a:r>
                      <a:endParaRPr lang="en-US" sz="1400" b="0" i="0" u="none" strike="noStrike" dirty="0">
                        <a:effectLst/>
                        <a:latin typeface="Arial"/>
                      </a:endParaRPr>
                    </a:p>
                  </a:txBody>
                  <a:tcPr marL="7620" marR="7620" marT="7621" marB="0" anchor="b"/>
                </a:tc>
                <a:tc>
                  <a:txBody>
                    <a:bodyPr/>
                    <a:lstStyle/>
                    <a:p>
                      <a:pPr algn="l" fontAlgn="b"/>
                      <a:r>
                        <a:rPr lang="en-US" sz="1400" u="none" strike="noStrike" dirty="0">
                          <a:effectLst/>
                        </a:rPr>
                        <a:t> Insurance </a:t>
                      </a:r>
                      <a:endParaRPr lang="en-US" sz="1400" b="0" i="0" u="none" strike="noStrike" dirty="0">
                        <a:effectLst/>
                        <a:latin typeface="Arial"/>
                      </a:endParaRPr>
                    </a:p>
                  </a:txBody>
                  <a:tcPr marL="7620" marR="7620" marT="7621" marB="0" anchor="b"/>
                </a:tc>
                <a:tc>
                  <a:txBody>
                    <a:bodyPr/>
                    <a:lstStyle/>
                    <a:p>
                      <a:pPr algn="l" fontAlgn="b"/>
                      <a:r>
                        <a:rPr lang="en-US" sz="1400" u="none" strike="noStrike" dirty="0">
                          <a:effectLst/>
                        </a:rPr>
                        <a:t>A J GALLAGHER RISK MGT SRV INC</a:t>
                      </a:r>
                      <a:endParaRPr lang="en-US" sz="1400" b="0" i="0" u="none" strike="noStrike" dirty="0">
                        <a:effectLst/>
                        <a:latin typeface="Arial"/>
                      </a:endParaRPr>
                    </a:p>
                  </a:txBody>
                  <a:tcPr marL="7620" marR="7620" marT="7621" marB="0" anchor="b"/>
                </a:tc>
              </a:tr>
              <a:tr h="221008">
                <a:tc>
                  <a:txBody>
                    <a:bodyPr/>
                    <a:lstStyle/>
                    <a:p>
                      <a:pPr algn="l" fontAlgn="b"/>
                      <a:r>
                        <a:rPr lang="en-US" sz="1400" u="none" strike="noStrike" dirty="0">
                          <a:effectLst/>
                        </a:rPr>
                        <a:t> $   339,842.03 </a:t>
                      </a:r>
                      <a:endParaRPr lang="en-US" sz="1400" b="0" i="0" u="none" strike="noStrike" dirty="0">
                        <a:effectLst/>
                        <a:latin typeface="Arial"/>
                      </a:endParaRPr>
                    </a:p>
                  </a:txBody>
                  <a:tcPr marL="7620" marR="7620" marT="7621" marB="0" anchor="b"/>
                </a:tc>
                <a:tc>
                  <a:txBody>
                    <a:bodyPr/>
                    <a:lstStyle/>
                    <a:p>
                      <a:pPr algn="l" fontAlgn="b"/>
                      <a:r>
                        <a:rPr lang="en-US" sz="1400" u="none" strike="noStrike" dirty="0">
                          <a:effectLst/>
                        </a:rPr>
                        <a:t> Packaging </a:t>
                      </a:r>
                      <a:endParaRPr lang="en-US" sz="1400" b="0" i="0" u="none" strike="noStrike" dirty="0">
                        <a:effectLst/>
                        <a:latin typeface="Arial"/>
                      </a:endParaRPr>
                    </a:p>
                  </a:txBody>
                  <a:tcPr marL="7620" marR="7620" marT="7621" marB="0" anchor="b"/>
                </a:tc>
                <a:tc>
                  <a:txBody>
                    <a:bodyPr/>
                    <a:lstStyle/>
                    <a:p>
                      <a:pPr algn="l" fontAlgn="b"/>
                      <a:r>
                        <a:rPr lang="en-US" sz="1400" u="none" strike="noStrike" dirty="0">
                          <a:effectLst/>
                        </a:rPr>
                        <a:t>HARRIS PACKAGING CORP.</a:t>
                      </a:r>
                      <a:endParaRPr lang="en-US" sz="1400" b="0" i="0" u="none" strike="noStrike" dirty="0">
                        <a:effectLst/>
                        <a:latin typeface="Arial"/>
                      </a:endParaRPr>
                    </a:p>
                  </a:txBody>
                  <a:tcPr marL="7620" marR="7620" marT="7621" marB="0" anchor="b"/>
                </a:tc>
              </a:tr>
              <a:tr h="221008">
                <a:tc>
                  <a:txBody>
                    <a:bodyPr/>
                    <a:lstStyle/>
                    <a:p>
                      <a:pPr algn="l" fontAlgn="b"/>
                      <a:r>
                        <a:rPr lang="en-US" sz="1400" u="none" strike="noStrike" dirty="0">
                          <a:effectLst/>
                        </a:rPr>
                        <a:t> $   227,350.14 </a:t>
                      </a:r>
                      <a:endParaRPr lang="en-US" sz="1400" b="0" i="0" u="none" strike="noStrike" dirty="0">
                        <a:effectLst/>
                        <a:latin typeface="Arial"/>
                      </a:endParaRPr>
                    </a:p>
                  </a:txBody>
                  <a:tcPr marL="7620" marR="7620" marT="7621" marB="0" anchor="b"/>
                </a:tc>
                <a:tc>
                  <a:txBody>
                    <a:bodyPr/>
                    <a:lstStyle/>
                    <a:p>
                      <a:pPr algn="l" fontAlgn="b"/>
                      <a:r>
                        <a:rPr lang="en-US" sz="1400" u="none" strike="noStrike" dirty="0">
                          <a:effectLst/>
                        </a:rPr>
                        <a:t> Staffing </a:t>
                      </a:r>
                      <a:endParaRPr lang="en-US" sz="1400" b="0" i="0" u="none" strike="noStrike" dirty="0">
                        <a:effectLst/>
                        <a:latin typeface="Arial"/>
                      </a:endParaRPr>
                    </a:p>
                  </a:txBody>
                  <a:tcPr marL="7620" marR="7620" marT="7621" marB="0" anchor="b"/>
                </a:tc>
                <a:tc>
                  <a:txBody>
                    <a:bodyPr/>
                    <a:lstStyle/>
                    <a:p>
                      <a:pPr algn="l" fontAlgn="b"/>
                      <a:r>
                        <a:rPr lang="en-US" sz="1400" u="none" strike="noStrike" dirty="0">
                          <a:effectLst/>
                        </a:rPr>
                        <a:t>MAGNUM STAFFING SERVICES</a:t>
                      </a:r>
                      <a:endParaRPr lang="en-US" sz="1400" b="0" i="0" u="none" strike="noStrike" dirty="0">
                        <a:effectLst/>
                        <a:latin typeface="Arial"/>
                      </a:endParaRPr>
                    </a:p>
                  </a:txBody>
                  <a:tcPr marL="7620" marR="7620" marT="7621" marB="0" anchor="b"/>
                </a:tc>
              </a:tr>
              <a:tr h="221008">
                <a:tc>
                  <a:txBody>
                    <a:bodyPr/>
                    <a:lstStyle/>
                    <a:p>
                      <a:pPr algn="l" fontAlgn="b"/>
                      <a:r>
                        <a:rPr lang="en-US" sz="1400" u="none" strike="noStrike" dirty="0">
                          <a:effectLst/>
                        </a:rPr>
                        <a:t> $   219,475.45 </a:t>
                      </a:r>
                      <a:endParaRPr lang="en-US" sz="1400" b="0" i="0" u="none" strike="noStrike" dirty="0">
                        <a:effectLst/>
                        <a:latin typeface="Arial"/>
                      </a:endParaRPr>
                    </a:p>
                  </a:txBody>
                  <a:tcPr marL="7620" marR="7620" marT="7621" marB="0" anchor="b"/>
                </a:tc>
                <a:tc>
                  <a:txBody>
                    <a:bodyPr/>
                    <a:lstStyle/>
                    <a:p>
                      <a:pPr algn="l" fontAlgn="b"/>
                      <a:r>
                        <a:rPr lang="en-US" sz="1400" u="none" strike="noStrike" dirty="0">
                          <a:effectLst/>
                        </a:rPr>
                        <a:t> Staffing </a:t>
                      </a:r>
                      <a:endParaRPr lang="en-US" sz="1400" b="0" i="0" u="none" strike="noStrike" dirty="0">
                        <a:effectLst/>
                        <a:latin typeface="Arial"/>
                      </a:endParaRPr>
                    </a:p>
                  </a:txBody>
                  <a:tcPr marL="7620" marR="7620" marT="7621" marB="0" anchor="b"/>
                </a:tc>
                <a:tc>
                  <a:txBody>
                    <a:bodyPr/>
                    <a:lstStyle/>
                    <a:p>
                      <a:pPr algn="l" fontAlgn="b"/>
                      <a:r>
                        <a:rPr lang="en-US" sz="1400" u="none" strike="noStrike" dirty="0">
                          <a:effectLst/>
                        </a:rPr>
                        <a:t>MAGNUM STAFFING SERVICES</a:t>
                      </a:r>
                      <a:endParaRPr lang="en-US" sz="1400" b="0" i="0" u="none" strike="noStrike" dirty="0">
                        <a:effectLst/>
                        <a:latin typeface="Arial"/>
                      </a:endParaRPr>
                    </a:p>
                  </a:txBody>
                  <a:tcPr marL="7620" marR="7620" marT="7621" marB="0" anchor="b"/>
                </a:tc>
              </a:tr>
              <a:tr h="221008">
                <a:tc>
                  <a:txBody>
                    <a:bodyPr/>
                    <a:lstStyle/>
                    <a:p>
                      <a:pPr algn="l" fontAlgn="b"/>
                      <a:r>
                        <a:rPr lang="en-US" sz="1400" u="none" strike="noStrike" dirty="0">
                          <a:effectLst/>
                        </a:rPr>
                        <a:t> $   219,193.25 </a:t>
                      </a:r>
                      <a:endParaRPr lang="en-US" sz="1400" b="0" i="0" u="none" strike="noStrike" dirty="0">
                        <a:effectLst/>
                        <a:latin typeface="Arial"/>
                      </a:endParaRPr>
                    </a:p>
                  </a:txBody>
                  <a:tcPr marL="7620" marR="7620" marT="7621" marB="0" anchor="b"/>
                </a:tc>
                <a:tc>
                  <a:txBody>
                    <a:bodyPr/>
                    <a:lstStyle/>
                    <a:p>
                      <a:pPr algn="l" fontAlgn="b"/>
                      <a:r>
                        <a:rPr lang="en-US" sz="1400" u="none" strike="noStrike" dirty="0">
                          <a:effectLst/>
                        </a:rPr>
                        <a:t> Energy </a:t>
                      </a:r>
                      <a:endParaRPr lang="en-US" sz="1400" b="0" i="0" u="none" strike="noStrike" dirty="0">
                        <a:effectLst/>
                        <a:latin typeface="Arial"/>
                      </a:endParaRPr>
                    </a:p>
                  </a:txBody>
                  <a:tcPr marL="7620" marR="7620" marT="7621" marB="0" anchor="b"/>
                </a:tc>
                <a:tc>
                  <a:txBody>
                    <a:bodyPr/>
                    <a:lstStyle/>
                    <a:p>
                      <a:pPr algn="l" fontAlgn="b"/>
                      <a:r>
                        <a:rPr lang="en-US" sz="1400" u="none" strike="noStrike" dirty="0">
                          <a:effectLst/>
                        </a:rPr>
                        <a:t>CENTERPOINT ENERGY SERVICES</a:t>
                      </a:r>
                      <a:endParaRPr lang="en-US" sz="1400" b="0" i="0" u="none" strike="noStrike" dirty="0">
                        <a:effectLst/>
                        <a:latin typeface="Arial"/>
                      </a:endParaRPr>
                    </a:p>
                  </a:txBody>
                  <a:tcPr marL="7620" marR="7620" marT="7621" marB="0" anchor="b"/>
                </a:tc>
              </a:tr>
              <a:tr h="221008">
                <a:tc>
                  <a:txBody>
                    <a:bodyPr/>
                    <a:lstStyle/>
                    <a:p>
                      <a:pPr algn="l" fontAlgn="b"/>
                      <a:r>
                        <a:rPr lang="en-US" sz="1400" u="none" strike="noStrike" dirty="0">
                          <a:effectLst/>
                        </a:rPr>
                        <a:t> $   158,135.93 </a:t>
                      </a:r>
                      <a:endParaRPr lang="en-US" sz="1400" b="0" i="0" u="none" strike="noStrike" dirty="0">
                        <a:effectLst/>
                        <a:latin typeface="Arial"/>
                      </a:endParaRPr>
                    </a:p>
                  </a:txBody>
                  <a:tcPr marL="7620" marR="7620" marT="7621" marB="0" anchor="b"/>
                </a:tc>
                <a:tc>
                  <a:txBody>
                    <a:bodyPr/>
                    <a:lstStyle/>
                    <a:p>
                      <a:pPr algn="l" fontAlgn="b"/>
                      <a:r>
                        <a:rPr lang="en-US" sz="1400" u="none" strike="noStrike" dirty="0">
                          <a:effectLst/>
                        </a:rPr>
                        <a:t> Insurance </a:t>
                      </a:r>
                      <a:endParaRPr lang="en-US" sz="1400" b="0" i="0" u="none" strike="noStrike" dirty="0">
                        <a:effectLst/>
                        <a:latin typeface="Arial"/>
                      </a:endParaRPr>
                    </a:p>
                  </a:txBody>
                  <a:tcPr marL="7620" marR="7620" marT="7621" marB="0" anchor="b"/>
                </a:tc>
                <a:tc>
                  <a:txBody>
                    <a:bodyPr/>
                    <a:lstStyle/>
                    <a:p>
                      <a:pPr algn="l" fontAlgn="b"/>
                      <a:r>
                        <a:rPr lang="en-US" sz="1400" u="none" strike="noStrike" dirty="0">
                          <a:effectLst/>
                        </a:rPr>
                        <a:t>BLUE CROSS BLUE SHIELD OF TX</a:t>
                      </a:r>
                      <a:endParaRPr lang="en-US" sz="1400" b="0" i="0" u="none" strike="noStrike" dirty="0">
                        <a:effectLst/>
                        <a:latin typeface="Arial"/>
                      </a:endParaRPr>
                    </a:p>
                  </a:txBody>
                  <a:tcPr marL="7620" marR="7620" marT="7621" marB="0" anchor="b"/>
                </a:tc>
              </a:tr>
              <a:tr h="221008">
                <a:tc>
                  <a:txBody>
                    <a:bodyPr/>
                    <a:lstStyle/>
                    <a:p>
                      <a:pPr algn="l" fontAlgn="b"/>
                      <a:r>
                        <a:rPr lang="en-US" sz="1400" u="none" strike="noStrike" dirty="0">
                          <a:effectLst/>
                        </a:rPr>
                        <a:t> $   147,175.61 </a:t>
                      </a:r>
                      <a:endParaRPr lang="en-US" sz="1400" b="0" i="0" u="none" strike="noStrike" dirty="0">
                        <a:effectLst/>
                        <a:latin typeface="Arial"/>
                      </a:endParaRPr>
                    </a:p>
                  </a:txBody>
                  <a:tcPr marL="7620" marR="7620" marT="7621" marB="0" anchor="b"/>
                </a:tc>
                <a:tc>
                  <a:txBody>
                    <a:bodyPr/>
                    <a:lstStyle/>
                    <a:p>
                      <a:pPr algn="l" fontAlgn="b"/>
                      <a:r>
                        <a:rPr lang="en-US" sz="1400" u="none" strike="noStrike" dirty="0">
                          <a:effectLst/>
                        </a:rPr>
                        <a:t> Packaging </a:t>
                      </a:r>
                      <a:endParaRPr lang="en-US" sz="1400" b="0" i="0" u="none" strike="noStrike" dirty="0">
                        <a:effectLst/>
                        <a:latin typeface="Arial"/>
                      </a:endParaRPr>
                    </a:p>
                  </a:txBody>
                  <a:tcPr marL="7620" marR="7620" marT="7621" marB="0" anchor="b"/>
                </a:tc>
                <a:tc>
                  <a:txBody>
                    <a:bodyPr/>
                    <a:lstStyle/>
                    <a:p>
                      <a:pPr algn="l" fontAlgn="b"/>
                      <a:r>
                        <a:rPr lang="en-US" sz="1400" u="none" strike="noStrike" dirty="0">
                          <a:effectLst/>
                        </a:rPr>
                        <a:t>HARRIS PACKAGING CORP</a:t>
                      </a:r>
                      <a:endParaRPr lang="en-US" sz="1400" b="0" i="0" u="none" strike="noStrike" dirty="0">
                        <a:effectLst/>
                        <a:latin typeface="Arial"/>
                      </a:endParaRPr>
                    </a:p>
                  </a:txBody>
                  <a:tcPr marL="7620" marR="7620" marT="7621" marB="0" anchor="b"/>
                </a:tc>
              </a:tr>
              <a:tr h="221008">
                <a:tc>
                  <a:txBody>
                    <a:bodyPr/>
                    <a:lstStyle/>
                    <a:p>
                      <a:pPr algn="l" fontAlgn="b"/>
                      <a:r>
                        <a:rPr lang="en-US" sz="1400" u="none" strike="noStrike" dirty="0">
                          <a:effectLst/>
                        </a:rPr>
                        <a:t> $   127,754.58 </a:t>
                      </a:r>
                      <a:endParaRPr lang="en-US" sz="1400" b="0" i="0" u="none" strike="noStrike" dirty="0">
                        <a:effectLst/>
                        <a:latin typeface="Arial"/>
                      </a:endParaRPr>
                    </a:p>
                  </a:txBody>
                  <a:tcPr marL="7620" marR="7620" marT="7621" marB="0" anchor="b"/>
                </a:tc>
                <a:tc>
                  <a:txBody>
                    <a:bodyPr/>
                    <a:lstStyle/>
                    <a:p>
                      <a:pPr algn="l" fontAlgn="b"/>
                      <a:r>
                        <a:rPr lang="en-US" sz="1400" u="none" strike="noStrike" dirty="0">
                          <a:effectLst/>
                        </a:rPr>
                        <a:t> Chemicals </a:t>
                      </a:r>
                      <a:endParaRPr lang="en-US" sz="1400" b="0" i="0" u="none" strike="noStrike" dirty="0">
                        <a:effectLst/>
                        <a:latin typeface="Arial"/>
                      </a:endParaRPr>
                    </a:p>
                  </a:txBody>
                  <a:tcPr marL="7620" marR="7620" marT="7621" marB="0" anchor="b"/>
                </a:tc>
                <a:tc>
                  <a:txBody>
                    <a:bodyPr/>
                    <a:lstStyle/>
                    <a:p>
                      <a:pPr algn="l" fontAlgn="b"/>
                      <a:r>
                        <a:rPr lang="en-US" sz="1400" u="none" strike="noStrike" dirty="0">
                          <a:effectLst/>
                        </a:rPr>
                        <a:t>CUSTOM CHEMICALS OF TEXAS</a:t>
                      </a:r>
                      <a:endParaRPr lang="en-US" sz="1400" b="0" i="0" u="none" strike="noStrike" dirty="0">
                        <a:effectLst/>
                        <a:latin typeface="Arial"/>
                      </a:endParaRPr>
                    </a:p>
                  </a:txBody>
                  <a:tcPr marL="7620" marR="7620" marT="7621" marB="0" anchor="b"/>
                </a:tc>
              </a:tr>
              <a:tr h="221008">
                <a:tc>
                  <a:txBody>
                    <a:bodyPr/>
                    <a:lstStyle/>
                    <a:p>
                      <a:pPr algn="l" fontAlgn="b"/>
                      <a:r>
                        <a:rPr lang="en-US" sz="1400" u="none" strike="noStrike" dirty="0">
                          <a:effectLst/>
                        </a:rPr>
                        <a:t> $     97,113.47 </a:t>
                      </a:r>
                      <a:endParaRPr lang="en-US" sz="1400" b="0" i="0" u="none" strike="noStrike" dirty="0">
                        <a:effectLst/>
                        <a:latin typeface="Arial"/>
                      </a:endParaRPr>
                    </a:p>
                  </a:txBody>
                  <a:tcPr marL="7620" marR="7620" marT="7621" marB="0" anchor="b"/>
                </a:tc>
                <a:tc>
                  <a:txBody>
                    <a:bodyPr/>
                    <a:lstStyle/>
                    <a:p>
                      <a:pPr algn="l" fontAlgn="b"/>
                      <a:r>
                        <a:rPr lang="en-US" sz="1400" u="none" strike="noStrike" dirty="0">
                          <a:effectLst/>
                        </a:rPr>
                        <a:t> MRO </a:t>
                      </a:r>
                      <a:endParaRPr lang="en-US" sz="1400" b="0" i="0" u="none" strike="noStrike" dirty="0">
                        <a:effectLst/>
                        <a:latin typeface="Arial"/>
                      </a:endParaRPr>
                    </a:p>
                  </a:txBody>
                  <a:tcPr marL="7620" marR="7620" marT="7621" marB="0" anchor="b"/>
                </a:tc>
                <a:tc>
                  <a:txBody>
                    <a:bodyPr/>
                    <a:lstStyle/>
                    <a:p>
                      <a:pPr algn="l" fontAlgn="b"/>
                      <a:r>
                        <a:rPr lang="en-US" sz="1400" u="none" strike="noStrike" dirty="0">
                          <a:effectLst/>
                        </a:rPr>
                        <a:t>CHAMPION INDUSTRIAL SALES CO</a:t>
                      </a:r>
                      <a:endParaRPr lang="en-US" sz="1400" b="0" i="0" u="none" strike="noStrike" dirty="0">
                        <a:effectLst/>
                        <a:latin typeface="Arial"/>
                      </a:endParaRPr>
                    </a:p>
                  </a:txBody>
                  <a:tcPr marL="7620" marR="7620" marT="7621" marB="0" anchor="b"/>
                </a:tc>
              </a:tr>
              <a:tr h="221008">
                <a:tc>
                  <a:txBody>
                    <a:bodyPr/>
                    <a:lstStyle/>
                    <a:p>
                      <a:pPr algn="l" fontAlgn="b"/>
                      <a:r>
                        <a:rPr lang="en-US" sz="1400" u="none" strike="noStrike" dirty="0">
                          <a:effectLst/>
                        </a:rPr>
                        <a:t> $     93,345.02 </a:t>
                      </a:r>
                      <a:endParaRPr lang="en-US" sz="1400" b="0" i="0" u="none" strike="noStrike" dirty="0">
                        <a:effectLst/>
                        <a:latin typeface="Arial"/>
                      </a:endParaRPr>
                    </a:p>
                  </a:txBody>
                  <a:tcPr marL="7620" marR="7620" marT="7621" marB="0" anchor="b"/>
                </a:tc>
                <a:tc>
                  <a:txBody>
                    <a:bodyPr/>
                    <a:lstStyle/>
                    <a:p>
                      <a:pPr algn="l" fontAlgn="b"/>
                      <a:r>
                        <a:rPr lang="en-US" sz="1400" u="none" strike="noStrike" dirty="0">
                          <a:effectLst/>
                        </a:rPr>
                        <a:t> Energy </a:t>
                      </a:r>
                      <a:endParaRPr lang="en-US" sz="1400" b="0" i="0" u="none" strike="noStrike" dirty="0">
                        <a:effectLst/>
                        <a:latin typeface="Arial"/>
                      </a:endParaRPr>
                    </a:p>
                  </a:txBody>
                  <a:tcPr marL="7620" marR="7620" marT="7621" marB="0" anchor="b"/>
                </a:tc>
                <a:tc>
                  <a:txBody>
                    <a:bodyPr/>
                    <a:lstStyle/>
                    <a:p>
                      <a:pPr algn="l" fontAlgn="b"/>
                      <a:r>
                        <a:rPr lang="en-US" sz="1400" u="none" strike="noStrike" dirty="0">
                          <a:effectLst/>
                        </a:rPr>
                        <a:t>ATMOS ENERGY</a:t>
                      </a:r>
                      <a:endParaRPr lang="en-US" sz="1400" b="0" i="0" u="none" strike="noStrike" dirty="0">
                        <a:effectLst/>
                        <a:latin typeface="Arial"/>
                      </a:endParaRPr>
                    </a:p>
                  </a:txBody>
                  <a:tcPr marL="7620" marR="7620" marT="7621" marB="0" anchor="b"/>
                </a:tc>
              </a:tr>
              <a:tr h="221008">
                <a:tc>
                  <a:txBody>
                    <a:bodyPr/>
                    <a:lstStyle/>
                    <a:p>
                      <a:pPr algn="l" fontAlgn="b"/>
                      <a:r>
                        <a:rPr lang="en-US" sz="1400" u="none" strike="noStrike" dirty="0">
                          <a:effectLst/>
                        </a:rPr>
                        <a:t> $     84,726.30 </a:t>
                      </a:r>
                      <a:endParaRPr lang="en-US" sz="1400" b="0" i="0" u="none" strike="noStrike" dirty="0">
                        <a:effectLst/>
                        <a:latin typeface="Arial"/>
                      </a:endParaRPr>
                    </a:p>
                  </a:txBody>
                  <a:tcPr marL="7620" marR="7620" marT="7621" marB="0" anchor="b"/>
                </a:tc>
                <a:tc>
                  <a:txBody>
                    <a:bodyPr/>
                    <a:lstStyle/>
                    <a:p>
                      <a:pPr algn="l" fontAlgn="b"/>
                      <a:r>
                        <a:rPr lang="en-US" sz="1400" u="none" strike="noStrike" dirty="0">
                          <a:effectLst/>
                        </a:rPr>
                        <a:t> MRO </a:t>
                      </a:r>
                      <a:endParaRPr lang="en-US" sz="1400" b="0" i="0" u="none" strike="noStrike" dirty="0">
                        <a:effectLst/>
                        <a:latin typeface="Arial"/>
                      </a:endParaRPr>
                    </a:p>
                  </a:txBody>
                  <a:tcPr marL="7620" marR="7620" marT="7621" marB="0" anchor="b"/>
                </a:tc>
                <a:tc>
                  <a:txBody>
                    <a:bodyPr/>
                    <a:lstStyle/>
                    <a:p>
                      <a:pPr algn="l" fontAlgn="b"/>
                      <a:r>
                        <a:rPr lang="en-US" sz="1400" u="none" strike="noStrike" dirty="0">
                          <a:effectLst/>
                        </a:rPr>
                        <a:t>MOBILE FASTENERS</a:t>
                      </a:r>
                      <a:endParaRPr lang="en-US" sz="1400" b="0" i="0" u="none" strike="noStrike" dirty="0">
                        <a:effectLst/>
                        <a:latin typeface="Arial"/>
                      </a:endParaRPr>
                    </a:p>
                  </a:txBody>
                  <a:tcPr marL="7620" marR="7620" marT="7621" marB="0" anchor="b"/>
                </a:tc>
              </a:tr>
              <a:tr h="221008">
                <a:tc>
                  <a:txBody>
                    <a:bodyPr/>
                    <a:lstStyle/>
                    <a:p>
                      <a:pPr algn="l" fontAlgn="b"/>
                      <a:r>
                        <a:rPr lang="en-US" sz="1400" u="none" strike="noStrike" dirty="0">
                          <a:effectLst/>
                        </a:rPr>
                        <a:t> $     82,511.58 </a:t>
                      </a:r>
                      <a:endParaRPr lang="en-US" sz="1400" b="0" i="0" u="none" strike="noStrike" dirty="0">
                        <a:effectLst/>
                        <a:latin typeface="Arial"/>
                      </a:endParaRPr>
                    </a:p>
                  </a:txBody>
                  <a:tcPr marL="7620" marR="7620" marT="7621" marB="0" anchor="b"/>
                </a:tc>
                <a:tc>
                  <a:txBody>
                    <a:bodyPr/>
                    <a:lstStyle/>
                    <a:p>
                      <a:pPr algn="l" fontAlgn="b"/>
                      <a:r>
                        <a:rPr lang="en-US" sz="1400" u="none" strike="noStrike" dirty="0">
                          <a:effectLst/>
                        </a:rPr>
                        <a:t> Staffing </a:t>
                      </a:r>
                      <a:endParaRPr lang="en-US" sz="1400" b="0" i="0" u="none" strike="noStrike" dirty="0">
                        <a:effectLst/>
                        <a:latin typeface="Arial"/>
                      </a:endParaRPr>
                    </a:p>
                  </a:txBody>
                  <a:tcPr marL="7620" marR="7620" marT="7621" marB="0" anchor="b"/>
                </a:tc>
                <a:tc>
                  <a:txBody>
                    <a:bodyPr/>
                    <a:lstStyle/>
                    <a:p>
                      <a:pPr algn="l" fontAlgn="b"/>
                      <a:r>
                        <a:rPr lang="en-US" sz="1400" u="none" strike="noStrike" dirty="0">
                          <a:effectLst/>
                        </a:rPr>
                        <a:t>STAFFING SOLUTIONS</a:t>
                      </a:r>
                      <a:endParaRPr lang="en-US" sz="1400" b="0" i="0" u="none" strike="noStrike" dirty="0">
                        <a:effectLst/>
                        <a:latin typeface="Arial"/>
                      </a:endParaRPr>
                    </a:p>
                  </a:txBody>
                  <a:tcPr marL="7620" marR="7620" marT="7621" marB="0" anchor="b"/>
                </a:tc>
              </a:tr>
              <a:tr h="221008">
                <a:tc>
                  <a:txBody>
                    <a:bodyPr/>
                    <a:lstStyle/>
                    <a:p>
                      <a:pPr algn="l" fontAlgn="b"/>
                      <a:r>
                        <a:rPr lang="en-US" sz="1400" u="none" strike="noStrike" dirty="0">
                          <a:effectLst/>
                        </a:rPr>
                        <a:t> $     79,158.41 </a:t>
                      </a:r>
                      <a:endParaRPr lang="en-US" sz="1400" b="0" i="0" u="none" strike="noStrike" dirty="0">
                        <a:effectLst/>
                        <a:latin typeface="Arial"/>
                      </a:endParaRPr>
                    </a:p>
                  </a:txBody>
                  <a:tcPr marL="7620" marR="7620" marT="7621" marB="0" anchor="b"/>
                </a:tc>
                <a:tc>
                  <a:txBody>
                    <a:bodyPr/>
                    <a:lstStyle/>
                    <a:p>
                      <a:pPr algn="l" fontAlgn="b"/>
                      <a:r>
                        <a:rPr lang="en-US" sz="1400" u="none" strike="noStrike" dirty="0">
                          <a:effectLst/>
                        </a:rPr>
                        <a:t> Gases </a:t>
                      </a:r>
                      <a:endParaRPr lang="en-US" sz="1400" b="0" i="0" u="none" strike="noStrike" dirty="0">
                        <a:effectLst/>
                        <a:latin typeface="Arial"/>
                      </a:endParaRPr>
                    </a:p>
                  </a:txBody>
                  <a:tcPr marL="7620" marR="7620" marT="7621" marB="0" anchor="b"/>
                </a:tc>
                <a:tc>
                  <a:txBody>
                    <a:bodyPr/>
                    <a:lstStyle/>
                    <a:p>
                      <a:pPr algn="l" fontAlgn="b"/>
                      <a:r>
                        <a:rPr lang="en-US" sz="1400" u="none" strike="noStrike" dirty="0">
                          <a:effectLst/>
                        </a:rPr>
                        <a:t>MATHESON TRI-GAS</a:t>
                      </a:r>
                      <a:endParaRPr lang="en-US" sz="1400" b="0" i="0" u="none" strike="noStrike" dirty="0">
                        <a:effectLst/>
                        <a:latin typeface="Arial"/>
                      </a:endParaRPr>
                    </a:p>
                  </a:txBody>
                  <a:tcPr marL="7620" marR="7620" marT="7621" marB="0" anchor="b"/>
                </a:tc>
              </a:tr>
              <a:tr h="221008">
                <a:tc>
                  <a:txBody>
                    <a:bodyPr/>
                    <a:lstStyle/>
                    <a:p>
                      <a:pPr algn="l" fontAlgn="b"/>
                      <a:r>
                        <a:rPr lang="en-US" sz="1400" u="none" strike="noStrike" dirty="0">
                          <a:effectLst/>
                        </a:rPr>
                        <a:t> $     73,109.39 </a:t>
                      </a:r>
                      <a:endParaRPr lang="en-US" sz="1400" b="0" i="0" u="none" strike="noStrike" dirty="0">
                        <a:effectLst/>
                        <a:latin typeface="Arial"/>
                      </a:endParaRPr>
                    </a:p>
                  </a:txBody>
                  <a:tcPr marL="7620" marR="7620" marT="7621" marB="0" anchor="b"/>
                </a:tc>
                <a:tc>
                  <a:txBody>
                    <a:bodyPr/>
                    <a:lstStyle/>
                    <a:p>
                      <a:pPr algn="l" fontAlgn="b"/>
                      <a:r>
                        <a:rPr lang="en-US" sz="1400" u="none" strike="noStrike" dirty="0">
                          <a:effectLst/>
                        </a:rPr>
                        <a:t> Staffing </a:t>
                      </a:r>
                      <a:endParaRPr lang="en-US" sz="1400" b="0" i="0" u="none" strike="noStrike" dirty="0">
                        <a:effectLst/>
                        <a:latin typeface="Arial"/>
                      </a:endParaRPr>
                    </a:p>
                  </a:txBody>
                  <a:tcPr marL="7620" marR="7620" marT="7621" marB="0" anchor="b"/>
                </a:tc>
                <a:tc>
                  <a:txBody>
                    <a:bodyPr/>
                    <a:lstStyle/>
                    <a:p>
                      <a:pPr algn="l" fontAlgn="b"/>
                      <a:r>
                        <a:rPr lang="en-US" sz="1400" u="none" strike="noStrike" dirty="0">
                          <a:effectLst/>
                        </a:rPr>
                        <a:t>J &amp; M STEEL COMPANY</a:t>
                      </a:r>
                      <a:endParaRPr lang="en-US" sz="1400" b="0" i="0" u="none" strike="noStrike" dirty="0">
                        <a:effectLst/>
                        <a:latin typeface="Arial"/>
                      </a:endParaRPr>
                    </a:p>
                  </a:txBody>
                  <a:tcPr marL="7620" marR="7620" marT="7621" marB="0" anchor="b"/>
                </a:tc>
              </a:tr>
              <a:tr h="221008">
                <a:tc>
                  <a:txBody>
                    <a:bodyPr/>
                    <a:lstStyle/>
                    <a:p>
                      <a:pPr algn="l" fontAlgn="b"/>
                      <a:r>
                        <a:rPr lang="en-US" sz="1400" u="none" strike="noStrike" dirty="0">
                          <a:effectLst/>
                        </a:rPr>
                        <a:t> $     59,238.50 </a:t>
                      </a:r>
                      <a:endParaRPr lang="en-US" sz="1400" b="0" i="0" u="none" strike="noStrike" dirty="0">
                        <a:effectLst/>
                        <a:latin typeface="Arial"/>
                      </a:endParaRPr>
                    </a:p>
                  </a:txBody>
                  <a:tcPr marL="7620" marR="7620" marT="7621" marB="0" anchor="b"/>
                </a:tc>
                <a:tc>
                  <a:txBody>
                    <a:bodyPr/>
                    <a:lstStyle/>
                    <a:p>
                      <a:pPr algn="l" fontAlgn="b"/>
                      <a:r>
                        <a:rPr lang="en-US" sz="1400" u="none" strike="noStrike" dirty="0">
                          <a:effectLst/>
                        </a:rPr>
                        <a:t> Welding </a:t>
                      </a:r>
                      <a:endParaRPr lang="en-US" sz="1400" b="0" i="0" u="none" strike="noStrike" dirty="0">
                        <a:effectLst/>
                        <a:latin typeface="Arial"/>
                      </a:endParaRPr>
                    </a:p>
                  </a:txBody>
                  <a:tcPr marL="7620" marR="7620" marT="7621" marB="0" anchor="b"/>
                </a:tc>
                <a:tc>
                  <a:txBody>
                    <a:bodyPr/>
                    <a:lstStyle/>
                    <a:p>
                      <a:pPr algn="l" fontAlgn="b"/>
                      <a:r>
                        <a:rPr lang="en-US" sz="1400" u="none" strike="noStrike" dirty="0">
                          <a:effectLst/>
                        </a:rPr>
                        <a:t>METROPLEX SERVICE WELDING</a:t>
                      </a:r>
                      <a:endParaRPr lang="en-US" sz="1400" b="0" i="0" u="none" strike="noStrike" dirty="0">
                        <a:effectLst/>
                        <a:latin typeface="Arial"/>
                      </a:endParaRPr>
                    </a:p>
                  </a:txBody>
                  <a:tcPr marL="7620" marR="7620" marT="7621" marB="0" anchor="b"/>
                </a:tc>
              </a:tr>
              <a:tr h="221008">
                <a:tc>
                  <a:txBody>
                    <a:bodyPr/>
                    <a:lstStyle/>
                    <a:p>
                      <a:pPr algn="l" fontAlgn="b"/>
                      <a:r>
                        <a:rPr lang="en-US" sz="1400" u="none" strike="noStrike" dirty="0">
                          <a:effectLst/>
                        </a:rPr>
                        <a:t> $     52,230.65 </a:t>
                      </a:r>
                      <a:endParaRPr lang="en-US" sz="1400" b="0" i="0" u="none" strike="noStrike" dirty="0">
                        <a:effectLst/>
                        <a:latin typeface="Arial"/>
                      </a:endParaRPr>
                    </a:p>
                  </a:txBody>
                  <a:tcPr marL="7620" marR="7620" marT="7621" marB="0" anchor="b"/>
                </a:tc>
                <a:tc>
                  <a:txBody>
                    <a:bodyPr/>
                    <a:lstStyle/>
                    <a:p>
                      <a:pPr algn="l" fontAlgn="b"/>
                      <a:r>
                        <a:rPr lang="en-US" sz="1400" u="none" strike="noStrike" dirty="0">
                          <a:effectLst/>
                        </a:rPr>
                        <a:t> Freight </a:t>
                      </a:r>
                      <a:endParaRPr lang="en-US" sz="1400" b="0" i="0" u="none" strike="noStrike" dirty="0">
                        <a:effectLst/>
                        <a:latin typeface="Arial"/>
                      </a:endParaRPr>
                    </a:p>
                  </a:txBody>
                  <a:tcPr marL="7620" marR="7620" marT="7621" marB="0" anchor="b"/>
                </a:tc>
                <a:tc>
                  <a:txBody>
                    <a:bodyPr/>
                    <a:lstStyle/>
                    <a:p>
                      <a:pPr algn="l" fontAlgn="b"/>
                      <a:r>
                        <a:rPr lang="en-US" sz="1400" u="none" strike="noStrike" dirty="0">
                          <a:effectLst/>
                        </a:rPr>
                        <a:t>UPS</a:t>
                      </a:r>
                      <a:endParaRPr lang="en-US" sz="1400" b="0" i="0" u="none" strike="noStrike" dirty="0">
                        <a:effectLst/>
                        <a:latin typeface="Arial"/>
                      </a:endParaRPr>
                    </a:p>
                  </a:txBody>
                  <a:tcPr marL="7620" marR="7620" marT="7621" marB="0" anchor="b"/>
                </a:tc>
              </a:tr>
              <a:tr h="221008">
                <a:tc>
                  <a:txBody>
                    <a:bodyPr/>
                    <a:lstStyle/>
                    <a:p>
                      <a:pPr algn="l" fontAlgn="b"/>
                      <a:r>
                        <a:rPr lang="en-US" sz="1400" u="none" strike="noStrike" dirty="0">
                          <a:effectLst/>
                        </a:rPr>
                        <a:t> $     50,269.00 </a:t>
                      </a:r>
                      <a:endParaRPr lang="en-US" sz="1400" b="0" i="0" u="none" strike="noStrike" dirty="0">
                        <a:effectLst/>
                        <a:latin typeface="Arial"/>
                      </a:endParaRPr>
                    </a:p>
                  </a:txBody>
                  <a:tcPr marL="7620" marR="7620" marT="7621" marB="0" anchor="b"/>
                </a:tc>
                <a:tc>
                  <a:txBody>
                    <a:bodyPr/>
                    <a:lstStyle/>
                    <a:p>
                      <a:pPr algn="l" fontAlgn="b"/>
                      <a:r>
                        <a:rPr lang="en-US" sz="1400" u="none" strike="noStrike" dirty="0">
                          <a:effectLst/>
                        </a:rPr>
                        <a:t> Freight </a:t>
                      </a:r>
                      <a:endParaRPr lang="en-US" sz="1400" b="0" i="0" u="none" strike="noStrike" dirty="0">
                        <a:effectLst/>
                        <a:latin typeface="Arial"/>
                      </a:endParaRPr>
                    </a:p>
                  </a:txBody>
                  <a:tcPr marL="7620" marR="7620" marT="7621" marB="0" anchor="b"/>
                </a:tc>
                <a:tc>
                  <a:txBody>
                    <a:bodyPr/>
                    <a:lstStyle/>
                    <a:p>
                      <a:pPr algn="l" fontAlgn="b"/>
                      <a:r>
                        <a:rPr lang="en-US" sz="1400" u="none" strike="noStrike" dirty="0">
                          <a:effectLst/>
                        </a:rPr>
                        <a:t>EXCARGO SERVICES INC.</a:t>
                      </a:r>
                      <a:endParaRPr lang="en-US" sz="1400" b="0" i="0" u="none" strike="noStrike" dirty="0">
                        <a:effectLst/>
                        <a:latin typeface="Arial"/>
                      </a:endParaRPr>
                    </a:p>
                  </a:txBody>
                  <a:tcPr marL="7620" marR="7620" marT="7621" marB="0" anchor="b"/>
                </a:tc>
              </a:tr>
              <a:tr h="221008">
                <a:tc>
                  <a:txBody>
                    <a:bodyPr/>
                    <a:lstStyle/>
                    <a:p>
                      <a:pPr algn="l" fontAlgn="b"/>
                      <a:r>
                        <a:rPr lang="en-US" sz="1400" u="none" strike="noStrike" dirty="0">
                          <a:effectLst/>
                        </a:rPr>
                        <a:t> $     49,157.72 </a:t>
                      </a:r>
                      <a:endParaRPr lang="en-US" sz="1400" b="0" i="0" u="none" strike="noStrike" dirty="0">
                        <a:effectLst/>
                        <a:latin typeface="Arial"/>
                      </a:endParaRPr>
                    </a:p>
                  </a:txBody>
                  <a:tcPr marL="7620" marR="7620" marT="7621" marB="0" anchor="b"/>
                </a:tc>
                <a:tc>
                  <a:txBody>
                    <a:bodyPr/>
                    <a:lstStyle/>
                    <a:p>
                      <a:pPr algn="l" fontAlgn="b"/>
                      <a:r>
                        <a:rPr lang="en-US" sz="1400" u="none" strike="noStrike" dirty="0">
                          <a:effectLst/>
                        </a:rPr>
                        <a:t> Freight </a:t>
                      </a:r>
                      <a:endParaRPr lang="en-US" sz="1400" b="0" i="0" u="none" strike="noStrike" dirty="0">
                        <a:effectLst/>
                        <a:latin typeface="Arial"/>
                      </a:endParaRPr>
                    </a:p>
                  </a:txBody>
                  <a:tcPr marL="7620" marR="7620" marT="7621" marB="0" anchor="b"/>
                </a:tc>
                <a:tc>
                  <a:txBody>
                    <a:bodyPr/>
                    <a:lstStyle/>
                    <a:p>
                      <a:pPr algn="l" fontAlgn="b"/>
                      <a:r>
                        <a:rPr lang="en-US" sz="1400" u="none" strike="noStrike" dirty="0">
                          <a:effectLst/>
                        </a:rPr>
                        <a:t>OLD DOMINION FREIGHT LINE INC</a:t>
                      </a:r>
                      <a:endParaRPr lang="en-US" sz="1400" b="0" i="0" u="none" strike="noStrike" dirty="0">
                        <a:effectLst/>
                        <a:latin typeface="Arial"/>
                      </a:endParaRPr>
                    </a:p>
                  </a:txBody>
                  <a:tcPr marL="7620" marR="7620" marT="7621" marB="0" anchor="b"/>
                </a:tc>
              </a:tr>
              <a:tr h="221008">
                <a:tc>
                  <a:txBody>
                    <a:bodyPr/>
                    <a:lstStyle/>
                    <a:p>
                      <a:pPr algn="l" fontAlgn="b"/>
                      <a:r>
                        <a:rPr lang="en-US" sz="1400" u="none" strike="noStrike" dirty="0">
                          <a:effectLst/>
                        </a:rPr>
                        <a:t> $     47,283.86 </a:t>
                      </a:r>
                      <a:endParaRPr lang="en-US" sz="1400" b="0" i="0" u="none" strike="noStrike" dirty="0">
                        <a:effectLst/>
                        <a:latin typeface="Arial"/>
                      </a:endParaRPr>
                    </a:p>
                  </a:txBody>
                  <a:tcPr marL="7620" marR="7620" marT="7621" marB="0" anchor="b"/>
                </a:tc>
                <a:tc>
                  <a:txBody>
                    <a:bodyPr/>
                    <a:lstStyle/>
                    <a:p>
                      <a:pPr algn="l" fontAlgn="b"/>
                      <a:r>
                        <a:rPr lang="en-US" sz="1400" u="none" strike="noStrike" dirty="0">
                          <a:effectLst/>
                        </a:rPr>
                        <a:t> Nameplate </a:t>
                      </a:r>
                      <a:endParaRPr lang="en-US" sz="1400" b="0" i="0" u="none" strike="noStrike" dirty="0">
                        <a:effectLst/>
                        <a:latin typeface="Arial"/>
                      </a:endParaRPr>
                    </a:p>
                  </a:txBody>
                  <a:tcPr marL="7620" marR="7620" marT="7621" marB="0" anchor="b"/>
                </a:tc>
                <a:tc>
                  <a:txBody>
                    <a:bodyPr/>
                    <a:lstStyle/>
                    <a:p>
                      <a:pPr algn="l" fontAlgn="b"/>
                      <a:r>
                        <a:rPr lang="en-US" sz="1400" u="none" strike="noStrike" dirty="0">
                          <a:effectLst/>
                        </a:rPr>
                        <a:t>HOLLAND NAMEPLATE</a:t>
                      </a:r>
                      <a:endParaRPr lang="en-US" sz="1400" b="0" i="0" u="none" strike="noStrike" dirty="0">
                        <a:effectLst/>
                        <a:latin typeface="Arial"/>
                      </a:endParaRPr>
                    </a:p>
                  </a:txBody>
                  <a:tcPr marL="7620" marR="7620" marT="7621" marB="0" anchor="b"/>
                </a:tc>
              </a:tr>
            </a:tbl>
          </a:graphicData>
        </a:graphic>
      </p:graphicFrame>
      <p:sp>
        <p:nvSpPr>
          <p:cNvPr id="2058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굴림" pitchFamily="34" charset="-127"/>
                <a:ea typeface="굴림" pitchFamily="34" charset="-127"/>
              </a:defRPr>
            </a:lvl1pPr>
            <a:lvl2pPr marL="742950" indent="-285750" eaLnBrk="0" hangingPunct="0">
              <a:defRPr kumimoji="1" sz="2400">
                <a:solidFill>
                  <a:schemeClr val="tx1"/>
                </a:solidFill>
                <a:latin typeface="굴림" pitchFamily="34" charset="-127"/>
                <a:ea typeface="굴림" pitchFamily="34" charset="-127"/>
              </a:defRPr>
            </a:lvl2pPr>
            <a:lvl3pPr marL="1143000" indent="-228600" eaLnBrk="0" hangingPunct="0">
              <a:defRPr kumimoji="1" sz="2400">
                <a:solidFill>
                  <a:schemeClr val="tx1"/>
                </a:solidFill>
                <a:latin typeface="굴림" pitchFamily="34" charset="-127"/>
                <a:ea typeface="굴림" pitchFamily="34" charset="-127"/>
              </a:defRPr>
            </a:lvl3pPr>
            <a:lvl4pPr marL="1600200" indent="-228600" eaLnBrk="0" hangingPunct="0">
              <a:defRPr kumimoji="1" sz="2400">
                <a:solidFill>
                  <a:schemeClr val="tx1"/>
                </a:solidFill>
                <a:latin typeface="굴림" pitchFamily="34" charset="-127"/>
                <a:ea typeface="굴림" pitchFamily="34" charset="-127"/>
              </a:defRPr>
            </a:lvl4pPr>
            <a:lvl5pPr marL="2057400" indent="-228600" eaLnBrk="0" hangingPunct="0">
              <a:defRPr kumimoji="1" sz="2400">
                <a:solidFill>
                  <a:schemeClr val="tx1"/>
                </a:solidFill>
                <a:latin typeface="굴림" pitchFamily="34" charset="-127"/>
                <a:ea typeface="굴림" pitchFamily="34" charset="-127"/>
              </a:defRPr>
            </a:lvl5pPr>
            <a:lvl6pPr marL="2514600" indent="-228600" eaLnBrk="0" fontAlgn="base" hangingPunct="0">
              <a:spcBef>
                <a:spcPct val="0"/>
              </a:spcBef>
              <a:spcAft>
                <a:spcPct val="0"/>
              </a:spcAft>
              <a:defRPr kumimoji="1" sz="2400">
                <a:solidFill>
                  <a:schemeClr val="tx1"/>
                </a:solidFill>
                <a:latin typeface="굴림" pitchFamily="34" charset="-127"/>
                <a:ea typeface="굴림" pitchFamily="34" charset="-127"/>
              </a:defRPr>
            </a:lvl6pPr>
            <a:lvl7pPr marL="2971800" indent="-228600" eaLnBrk="0" fontAlgn="base" hangingPunct="0">
              <a:spcBef>
                <a:spcPct val="0"/>
              </a:spcBef>
              <a:spcAft>
                <a:spcPct val="0"/>
              </a:spcAft>
              <a:defRPr kumimoji="1" sz="2400">
                <a:solidFill>
                  <a:schemeClr val="tx1"/>
                </a:solidFill>
                <a:latin typeface="굴림" pitchFamily="34" charset="-127"/>
                <a:ea typeface="굴림" pitchFamily="34" charset="-127"/>
              </a:defRPr>
            </a:lvl7pPr>
            <a:lvl8pPr marL="3429000" indent="-228600" eaLnBrk="0" fontAlgn="base" hangingPunct="0">
              <a:spcBef>
                <a:spcPct val="0"/>
              </a:spcBef>
              <a:spcAft>
                <a:spcPct val="0"/>
              </a:spcAft>
              <a:defRPr kumimoji="1" sz="2400">
                <a:solidFill>
                  <a:schemeClr val="tx1"/>
                </a:solidFill>
                <a:latin typeface="굴림" pitchFamily="34" charset="-127"/>
                <a:ea typeface="굴림" pitchFamily="34" charset="-127"/>
              </a:defRPr>
            </a:lvl8pPr>
            <a:lvl9pPr marL="3886200" indent="-228600" eaLnBrk="0" fontAlgn="base" hangingPunct="0">
              <a:spcBef>
                <a:spcPct val="0"/>
              </a:spcBef>
              <a:spcAft>
                <a:spcPct val="0"/>
              </a:spcAft>
              <a:defRPr kumimoji="1" sz="2400">
                <a:solidFill>
                  <a:schemeClr val="tx1"/>
                </a:solidFill>
                <a:latin typeface="굴림" pitchFamily="34" charset="-127"/>
                <a:ea typeface="굴림" pitchFamily="34" charset="-127"/>
              </a:defRPr>
            </a:lvl9pPr>
          </a:lstStyle>
          <a:p>
            <a:r>
              <a:rPr lang="en-US" sz="900" smtClean="0">
                <a:solidFill>
                  <a:schemeClr val="tx2"/>
                </a:solidFill>
              </a:rPr>
              <a:t>© 2013 Alliance Cost Containment, LLC. Proprietary and Confidential .</a:t>
            </a:r>
            <a:endParaRPr lang="en-US" sz="600" smtClean="0">
              <a:solidFill>
                <a:schemeClr val="tx2"/>
              </a:solidFill>
            </a:endParaRPr>
          </a:p>
        </p:txBody>
      </p:sp>
    </p:spTree>
    <p:extLst>
      <p:ext uri="{BB962C8B-B14F-4D97-AF65-F5344CB8AC3E}">
        <p14:creationId xmlns:p14="http://schemas.microsoft.com/office/powerpoint/2010/main" val="989828297"/>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smtClean="0"/>
              <a:t>Preliminary Savings Analysis</a:t>
            </a:r>
          </a:p>
        </p:txBody>
      </p:sp>
      <p:sp>
        <p:nvSpPr>
          <p:cNvPr id="2150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굴림" pitchFamily="34" charset="-127"/>
                <a:ea typeface="굴림" pitchFamily="34" charset="-127"/>
              </a:defRPr>
            </a:lvl1pPr>
            <a:lvl2pPr marL="742950" indent="-285750" eaLnBrk="0" hangingPunct="0">
              <a:defRPr kumimoji="1" sz="2400">
                <a:solidFill>
                  <a:schemeClr val="tx1"/>
                </a:solidFill>
                <a:latin typeface="굴림" pitchFamily="34" charset="-127"/>
                <a:ea typeface="굴림" pitchFamily="34" charset="-127"/>
              </a:defRPr>
            </a:lvl2pPr>
            <a:lvl3pPr marL="1143000" indent="-228600" eaLnBrk="0" hangingPunct="0">
              <a:defRPr kumimoji="1" sz="2400">
                <a:solidFill>
                  <a:schemeClr val="tx1"/>
                </a:solidFill>
                <a:latin typeface="굴림" pitchFamily="34" charset="-127"/>
                <a:ea typeface="굴림" pitchFamily="34" charset="-127"/>
              </a:defRPr>
            </a:lvl3pPr>
            <a:lvl4pPr marL="1600200" indent="-228600" eaLnBrk="0" hangingPunct="0">
              <a:defRPr kumimoji="1" sz="2400">
                <a:solidFill>
                  <a:schemeClr val="tx1"/>
                </a:solidFill>
                <a:latin typeface="굴림" pitchFamily="34" charset="-127"/>
                <a:ea typeface="굴림" pitchFamily="34" charset="-127"/>
              </a:defRPr>
            </a:lvl4pPr>
            <a:lvl5pPr marL="2057400" indent="-228600" eaLnBrk="0" hangingPunct="0">
              <a:defRPr kumimoji="1" sz="2400">
                <a:solidFill>
                  <a:schemeClr val="tx1"/>
                </a:solidFill>
                <a:latin typeface="굴림" pitchFamily="34" charset="-127"/>
                <a:ea typeface="굴림" pitchFamily="34" charset="-127"/>
              </a:defRPr>
            </a:lvl5pPr>
            <a:lvl6pPr marL="2514600" indent="-228600" eaLnBrk="0" fontAlgn="base" hangingPunct="0">
              <a:spcBef>
                <a:spcPct val="0"/>
              </a:spcBef>
              <a:spcAft>
                <a:spcPct val="0"/>
              </a:spcAft>
              <a:defRPr kumimoji="1" sz="2400">
                <a:solidFill>
                  <a:schemeClr val="tx1"/>
                </a:solidFill>
                <a:latin typeface="굴림" pitchFamily="34" charset="-127"/>
                <a:ea typeface="굴림" pitchFamily="34" charset="-127"/>
              </a:defRPr>
            </a:lvl6pPr>
            <a:lvl7pPr marL="2971800" indent="-228600" eaLnBrk="0" fontAlgn="base" hangingPunct="0">
              <a:spcBef>
                <a:spcPct val="0"/>
              </a:spcBef>
              <a:spcAft>
                <a:spcPct val="0"/>
              </a:spcAft>
              <a:defRPr kumimoji="1" sz="2400">
                <a:solidFill>
                  <a:schemeClr val="tx1"/>
                </a:solidFill>
                <a:latin typeface="굴림" pitchFamily="34" charset="-127"/>
                <a:ea typeface="굴림" pitchFamily="34" charset="-127"/>
              </a:defRPr>
            </a:lvl7pPr>
            <a:lvl8pPr marL="3429000" indent="-228600" eaLnBrk="0" fontAlgn="base" hangingPunct="0">
              <a:spcBef>
                <a:spcPct val="0"/>
              </a:spcBef>
              <a:spcAft>
                <a:spcPct val="0"/>
              </a:spcAft>
              <a:defRPr kumimoji="1" sz="2400">
                <a:solidFill>
                  <a:schemeClr val="tx1"/>
                </a:solidFill>
                <a:latin typeface="굴림" pitchFamily="34" charset="-127"/>
                <a:ea typeface="굴림" pitchFamily="34" charset="-127"/>
              </a:defRPr>
            </a:lvl8pPr>
            <a:lvl9pPr marL="3886200" indent="-228600" eaLnBrk="0" fontAlgn="base" hangingPunct="0">
              <a:spcBef>
                <a:spcPct val="0"/>
              </a:spcBef>
              <a:spcAft>
                <a:spcPct val="0"/>
              </a:spcAft>
              <a:defRPr kumimoji="1" sz="2400">
                <a:solidFill>
                  <a:schemeClr val="tx1"/>
                </a:solidFill>
                <a:latin typeface="굴림" pitchFamily="34" charset="-127"/>
                <a:ea typeface="굴림" pitchFamily="34" charset="-127"/>
              </a:defRPr>
            </a:lvl9pPr>
          </a:lstStyle>
          <a:p>
            <a:r>
              <a:rPr lang="en-US" sz="900" smtClean="0">
                <a:solidFill>
                  <a:schemeClr val="tx2"/>
                </a:solidFill>
              </a:rPr>
              <a:t>© 2013 Alliance Cost Containment, LLC. Proprietary and Confidential .</a:t>
            </a:r>
            <a:endParaRPr lang="en-US" sz="600" smtClean="0">
              <a:solidFill>
                <a:schemeClr val="tx2"/>
              </a:solidFill>
            </a:endParaRPr>
          </a:p>
        </p:txBody>
      </p:sp>
      <p:pic>
        <p:nvPicPr>
          <p:cNvPr id="215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1039813"/>
            <a:ext cx="9285288" cy="600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0810573"/>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mtClean="0"/>
              <a:t>Savings Audit</a:t>
            </a:r>
          </a:p>
        </p:txBody>
      </p:sp>
      <p:sp>
        <p:nvSpPr>
          <p:cNvPr id="2355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굴림" pitchFamily="34" charset="-127"/>
                <a:ea typeface="굴림" pitchFamily="34" charset="-127"/>
              </a:defRPr>
            </a:lvl1pPr>
            <a:lvl2pPr marL="742950" indent="-285750" eaLnBrk="0" hangingPunct="0">
              <a:defRPr kumimoji="1" sz="2400">
                <a:solidFill>
                  <a:schemeClr val="tx1"/>
                </a:solidFill>
                <a:latin typeface="굴림" pitchFamily="34" charset="-127"/>
                <a:ea typeface="굴림" pitchFamily="34" charset="-127"/>
              </a:defRPr>
            </a:lvl2pPr>
            <a:lvl3pPr marL="1143000" indent="-228600" eaLnBrk="0" hangingPunct="0">
              <a:defRPr kumimoji="1" sz="2400">
                <a:solidFill>
                  <a:schemeClr val="tx1"/>
                </a:solidFill>
                <a:latin typeface="굴림" pitchFamily="34" charset="-127"/>
                <a:ea typeface="굴림" pitchFamily="34" charset="-127"/>
              </a:defRPr>
            </a:lvl3pPr>
            <a:lvl4pPr marL="1600200" indent="-228600" eaLnBrk="0" hangingPunct="0">
              <a:defRPr kumimoji="1" sz="2400">
                <a:solidFill>
                  <a:schemeClr val="tx1"/>
                </a:solidFill>
                <a:latin typeface="굴림" pitchFamily="34" charset="-127"/>
                <a:ea typeface="굴림" pitchFamily="34" charset="-127"/>
              </a:defRPr>
            </a:lvl4pPr>
            <a:lvl5pPr marL="2057400" indent="-228600" eaLnBrk="0" hangingPunct="0">
              <a:defRPr kumimoji="1" sz="2400">
                <a:solidFill>
                  <a:schemeClr val="tx1"/>
                </a:solidFill>
                <a:latin typeface="굴림" pitchFamily="34" charset="-127"/>
                <a:ea typeface="굴림" pitchFamily="34" charset="-127"/>
              </a:defRPr>
            </a:lvl5pPr>
            <a:lvl6pPr marL="2514600" indent="-228600" eaLnBrk="0" fontAlgn="base" hangingPunct="0">
              <a:spcBef>
                <a:spcPct val="0"/>
              </a:spcBef>
              <a:spcAft>
                <a:spcPct val="0"/>
              </a:spcAft>
              <a:defRPr kumimoji="1" sz="2400">
                <a:solidFill>
                  <a:schemeClr val="tx1"/>
                </a:solidFill>
                <a:latin typeface="굴림" pitchFamily="34" charset="-127"/>
                <a:ea typeface="굴림" pitchFamily="34" charset="-127"/>
              </a:defRPr>
            </a:lvl6pPr>
            <a:lvl7pPr marL="2971800" indent="-228600" eaLnBrk="0" fontAlgn="base" hangingPunct="0">
              <a:spcBef>
                <a:spcPct val="0"/>
              </a:spcBef>
              <a:spcAft>
                <a:spcPct val="0"/>
              </a:spcAft>
              <a:defRPr kumimoji="1" sz="2400">
                <a:solidFill>
                  <a:schemeClr val="tx1"/>
                </a:solidFill>
                <a:latin typeface="굴림" pitchFamily="34" charset="-127"/>
                <a:ea typeface="굴림" pitchFamily="34" charset="-127"/>
              </a:defRPr>
            </a:lvl7pPr>
            <a:lvl8pPr marL="3429000" indent="-228600" eaLnBrk="0" fontAlgn="base" hangingPunct="0">
              <a:spcBef>
                <a:spcPct val="0"/>
              </a:spcBef>
              <a:spcAft>
                <a:spcPct val="0"/>
              </a:spcAft>
              <a:defRPr kumimoji="1" sz="2400">
                <a:solidFill>
                  <a:schemeClr val="tx1"/>
                </a:solidFill>
                <a:latin typeface="굴림" pitchFamily="34" charset="-127"/>
                <a:ea typeface="굴림" pitchFamily="34" charset="-127"/>
              </a:defRPr>
            </a:lvl8pPr>
            <a:lvl9pPr marL="3886200" indent="-228600" eaLnBrk="0" fontAlgn="base" hangingPunct="0">
              <a:spcBef>
                <a:spcPct val="0"/>
              </a:spcBef>
              <a:spcAft>
                <a:spcPct val="0"/>
              </a:spcAft>
              <a:defRPr kumimoji="1" sz="2400">
                <a:solidFill>
                  <a:schemeClr val="tx1"/>
                </a:solidFill>
                <a:latin typeface="굴림" pitchFamily="34" charset="-127"/>
                <a:ea typeface="굴림" pitchFamily="34" charset="-127"/>
              </a:defRPr>
            </a:lvl9pPr>
          </a:lstStyle>
          <a:p>
            <a:r>
              <a:rPr lang="en-US" sz="600" smtClean="0">
                <a:solidFill>
                  <a:schemeClr val="tx2"/>
                </a:solidFill>
              </a:rPr>
              <a:t>© 2013 Alliance Cost Containment, LLC. Proprietary and Confidential .</a:t>
            </a:r>
          </a:p>
        </p:txBody>
      </p:sp>
      <p:pic>
        <p:nvPicPr>
          <p:cNvPr id="2355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73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8859921"/>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b="1" smtClean="0"/>
              <a:t>Qualifying  ACC Clients</a:t>
            </a:r>
          </a:p>
        </p:txBody>
      </p:sp>
      <p:graphicFrame>
        <p:nvGraphicFramePr>
          <p:cNvPr id="5" name="Content Placeholder 4"/>
          <p:cNvGraphicFramePr>
            <a:graphicFrameLocks noGrp="1"/>
          </p:cNvGraphicFramePr>
          <p:nvPr>
            <p:ph idx="1"/>
          </p:nvPr>
        </p:nvGraphicFramePr>
        <p:xfrm>
          <a:off x="354013" y="1539875"/>
          <a:ext cx="8207375" cy="3709988"/>
        </p:xfrm>
        <a:graphic>
          <a:graphicData uri="http://schemas.openxmlformats.org/drawingml/2006/table">
            <a:tbl>
              <a:tblPr firstRow="1" bandRow="1">
                <a:tableStyleId>{5C22544A-7EE6-4342-B048-85BDC9FD1C3A}</a:tableStyleId>
              </a:tblPr>
              <a:tblGrid>
                <a:gridCol w="2767324"/>
                <a:gridCol w="5440051"/>
              </a:tblGrid>
              <a:tr h="427175">
                <a:tc>
                  <a:txBody>
                    <a:bodyPr/>
                    <a:lstStyle/>
                    <a:p>
                      <a:pPr algn="ctr"/>
                      <a:r>
                        <a:rPr lang="en-US" sz="1800" dirty="0" smtClean="0"/>
                        <a:t>Criteria</a:t>
                      </a:r>
                      <a:endParaRPr lang="en-US" sz="1800" dirty="0"/>
                    </a:p>
                  </a:txBody>
                  <a:tcPr marL="91456" marR="91456" marT="45718" marB="45718"/>
                </a:tc>
                <a:tc>
                  <a:txBody>
                    <a:bodyPr/>
                    <a:lstStyle/>
                    <a:p>
                      <a:pPr algn="ctr"/>
                      <a:r>
                        <a:rPr lang="en-US" sz="1800" dirty="0" smtClean="0"/>
                        <a:t>Target</a:t>
                      </a:r>
                      <a:endParaRPr lang="en-US" sz="1800" dirty="0"/>
                    </a:p>
                  </a:txBody>
                  <a:tcPr marL="91456" marR="91456" marT="45718" marB="45718"/>
                </a:tc>
              </a:tr>
              <a:tr h="427175">
                <a:tc>
                  <a:txBody>
                    <a:bodyPr/>
                    <a:lstStyle/>
                    <a:p>
                      <a:r>
                        <a:rPr lang="en-US" sz="1800" b="1" dirty="0" smtClean="0"/>
                        <a:t>Revenue</a:t>
                      </a:r>
                      <a:endParaRPr lang="en-US" sz="1800" b="1" dirty="0"/>
                    </a:p>
                  </a:txBody>
                  <a:tcPr marL="91456" marR="91456" marT="45718" marB="45718"/>
                </a:tc>
                <a:tc>
                  <a:txBody>
                    <a:bodyPr/>
                    <a:lstStyle/>
                    <a:p>
                      <a:r>
                        <a:rPr lang="en-US" sz="1800" dirty="0" smtClean="0"/>
                        <a:t>$25 Million - $1 billion</a:t>
                      </a:r>
                      <a:endParaRPr lang="en-US" sz="1800" dirty="0"/>
                    </a:p>
                  </a:txBody>
                  <a:tcPr marL="91456" marR="91456" marT="45718" marB="45718"/>
                </a:tc>
              </a:tr>
              <a:tr h="427175">
                <a:tc>
                  <a:txBody>
                    <a:bodyPr/>
                    <a:lstStyle/>
                    <a:p>
                      <a:r>
                        <a:rPr lang="en-US" sz="1800" b="1" dirty="0" smtClean="0"/>
                        <a:t># Employees</a:t>
                      </a:r>
                      <a:endParaRPr lang="en-US" sz="1800" b="1" dirty="0"/>
                    </a:p>
                  </a:txBody>
                  <a:tcPr marL="91456" marR="91456" marT="45718" marB="45718"/>
                </a:tc>
                <a:tc>
                  <a:txBody>
                    <a:bodyPr/>
                    <a:lstStyle/>
                    <a:p>
                      <a:r>
                        <a:rPr lang="en-US" sz="1800" dirty="0" smtClean="0"/>
                        <a:t>More than 75</a:t>
                      </a:r>
                      <a:endParaRPr lang="en-US" sz="1800" dirty="0"/>
                    </a:p>
                  </a:txBody>
                  <a:tcPr marL="91456" marR="91456" marT="45718" marB="45718"/>
                </a:tc>
              </a:tr>
              <a:tr h="427175">
                <a:tc>
                  <a:txBody>
                    <a:bodyPr/>
                    <a:lstStyle/>
                    <a:p>
                      <a:r>
                        <a:rPr lang="en-US" sz="1800" b="1" dirty="0" smtClean="0"/>
                        <a:t>Relationship</a:t>
                      </a:r>
                      <a:endParaRPr lang="en-US" sz="1800" b="1" dirty="0"/>
                    </a:p>
                  </a:txBody>
                  <a:tcPr marL="91456" marR="91456" marT="45718" marB="45718"/>
                </a:tc>
                <a:tc>
                  <a:txBody>
                    <a:bodyPr/>
                    <a:lstStyle/>
                    <a:p>
                      <a:r>
                        <a:rPr lang="en-US" sz="1800" dirty="0" smtClean="0"/>
                        <a:t>CFO, CEO</a:t>
                      </a:r>
                      <a:endParaRPr lang="en-US" sz="1800" dirty="0"/>
                    </a:p>
                  </a:txBody>
                  <a:tcPr marL="91456" marR="91456" marT="45718" marB="45718"/>
                </a:tc>
              </a:tr>
              <a:tr h="2001288">
                <a:tc>
                  <a:txBody>
                    <a:bodyPr/>
                    <a:lstStyle/>
                    <a:p>
                      <a:r>
                        <a:rPr lang="en-US" sz="1800" b="1" dirty="0" smtClean="0"/>
                        <a:t>Industries</a:t>
                      </a:r>
                      <a:endParaRPr lang="en-US" sz="1800" b="1" dirty="0"/>
                    </a:p>
                  </a:txBody>
                  <a:tcPr marL="91456" marR="91456" marT="45718" marB="45718"/>
                </a:tc>
                <a:tc>
                  <a:txBody>
                    <a:bodyPr/>
                    <a:lstStyle/>
                    <a:p>
                      <a:r>
                        <a:rPr lang="en-US" sz="1800" dirty="0" smtClean="0"/>
                        <a:t>Manufacturing</a:t>
                      </a:r>
                    </a:p>
                    <a:p>
                      <a:r>
                        <a:rPr lang="en-US" sz="1800" dirty="0" smtClean="0"/>
                        <a:t>Non-Profit</a:t>
                      </a:r>
                    </a:p>
                    <a:p>
                      <a:r>
                        <a:rPr lang="en-US" sz="1800" dirty="0" smtClean="0"/>
                        <a:t>Healthcare</a:t>
                      </a:r>
                    </a:p>
                    <a:p>
                      <a:r>
                        <a:rPr lang="en-US" sz="1800" dirty="0" smtClean="0"/>
                        <a:t>Professional</a:t>
                      </a:r>
                      <a:r>
                        <a:rPr lang="en-US" sz="1800" baseline="0" dirty="0" smtClean="0"/>
                        <a:t> Services</a:t>
                      </a:r>
                    </a:p>
                    <a:p>
                      <a:r>
                        <a:rPr lang="en-US" sz="1800" baseline="0" dirty="0" smtClean="0"/>
                        <a:t>Distribution</a:t>
                      </a:r>
                    </a:p>
                    <a:p>
                      <a:r>
                        <a:rPr lang="en-US" sz="1800" baseline="0" dirty="0" smtClean="0"/>
                        <a:t>Other….</a:t>
                      </a:r>
                      <a:endParaRPr lang="en-US" sz="1800" dirty="0"/>
                    </a:p>
                  </a:txBody>
                  <a:tcPr marL="91456" marR="91456" marT="45718" marB="45718"/>
                </a:tc>
              </a:tr>
            </a:tbl>
          </a:graphicData>
        </a:graphic>
      </p:graphicFrame>
      <p:sp>
        <p:nvSpPr>
          <p:cNvPr id="1640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굴림" pitchFamily="34" charset="-127"/>
                <a:ea typeface="굴림" pitchFamily="34" charset="-127"/>
              </a:defRPr>
            </a:lvl1pPr>
            <a:lvl2pPr marL="742950" indent="-285750" eaLnBrk="0" hangingPunct="0">
              <a:defRPr kumimoji="1" sz="2400">
                <a:solidFill>
                  <a:schemeClr val="tx1"/>
                </a:solidFill>
                <a:latin typeface="굴림" pitchFamily="34" charset="-127"/>
                <a:ea typeface="굴림" pitchFamily="34" charset="-127"/>
              </a:defRPr>
            </a:lvl2pPr>
            <a:lvl3pPr marL="1143000" indent="-228600" eaLnBrk="0" hangingPunct="0">
              <a:defRPr kumimoji="1" sz="2400">
                <a:solidFill>
                  <a:schemeClr val="tx1"/>
                </a:solidFill>
                <a:latin typeface="굴림" pitchFamily="34" charset="-127"/>
                <a:ea typeface="굴림" pitchFamily="34" charset="-127"/>
              </a:defRPr>
            </a:lvl3pPr>
            <a:lvl4pPr marL="1600200" indent="-228600" eaLnBrk="0" hangingPunct="0">
              <a:defRPr kumimoji="1" sz="2400">
                <a:solidFill>
                  <a:schemeClr val="tx1"/>
                </a:solidFill>
                <a:latin typeface="굴림" pitchFamily="34" charset="-127"/>
                <a:ea typeface="굴림" pitchFamily="34" charset="-127"/>
              </a:defRPr>
            </a:lvl4pPr>
            <a:lvl5pPr marL="2057400" indent="-228600" eaLnBrk="0" hangingPunct="0">
              <a:defRPr kumimoji="1" sz="2400">
                <a:solidFill>
                  <a:schemeClr val="tx1"/>
                </a:solidFill>
                <a:latin typeface="굴림" pitchFamily="34" charset="-127"/>
                <a:ea typeface="굴림" pitchFamily="34" charset="-127"/>
              </a:defRPr>
            </a:lvl5pPr>
            <a:lvl6pPr marL="2514600" indent="-228600" eaLnBrk="0" fontAlgn="base" hangingPunct="0">
              <a:spcBef>
                <a:spcPct val="0"/>
              </a:spcBef>
              <a:spcAft>
                <a:spcPct val="0"/>
              </a:spcAft>
              <a:defRPr kumimoji="1" sz="2400">
                <a:solidFill>
                  <a:schemeClr val="tx1"/>
                </a:solidFill>
                <a:latin typeface="굴림" pitchFamily="34" charset="-127"/>
                <a:ea typeface="굴림" pitchFamily="34" charset="-127"/>
              </a:defRPr>
            </a:lvl6pPr>
            <a:lvl7pPr marL="2971800" indent="-228600" eaLnBrk="0" fontAlgn="base" hangingPunct="0">
              <a:spcBef>
                <a:spcPct val="0"/>
              </a:spcBef>
              <a:spcAft>
                <a:spcPct val="0"/>
              </a:spcAft>
              <a:defRPr kumimoji="1" sz="2400">
                <a:solidFill>
                  <a:schemeClr val="tx1"/>
                </a:solidFill>
                <a:latin typeface="굴림" pitchFamily="34" charset="-127"/>
                <a:ea typeface="굴림" pitchFamily="34" charset="-127"/>
              </a:defRPr>
            </a:lvl7pPr>
            <a:lvl8pPr marL="3429000" indent="-228600" eaLnBrk="0" fontAlgn="base" hangingPunct="0">
              <a:spcBef>
                <a:spcPct val="0"/>
              </a:spcBef>
              <a:spcAft>
                <a:spcPct val="0"/>
              </a:spcAft>
              <a:defRPr kumimoji="1" sz="2400">
                <a:solidFill>
                  <a:schemeClr val="tx1"/>
                </a:solidFill>
                <a:latin typeface="굴림" pitchFamily="34" charset="-127"/>
                <a:ea typeface="굴림" pitchFamily="34" charset="-127"/>
              </a:defRPr>
            </a:lvl8pPr>
            <a:lvl9pPr marL="3886200" indent="-228600" eaLnBrk="0" fontAlgn="base" hangingPunct="0">
              <a:spcBef>
                <a:spcPct val="0"/>
              </a:spcBef>
              <a:spcAft>
                <a:spcPct val="0"/>
              </a:spcAft>
              <a:defRPr kumimoji="1" sz="2400">
                <a:solidFill>
                  <a:schemeClr val="tx1"/>
                </a:solidFill>
                <a:latin typeface="굴림" pitchFamily="34" charset="-127"/>
                <a:ea typeface="굴림" pitchFamily="34" charset="-127"/>
              </a:defRPr>
            </a:lvl9pPr>
          </a:lstStyle>
          <a:p>
            <a:r>
              <a:rPr lang="en-US" sz="600" smtClean="0">
                <a:solidFill>
                  <a:schemeClr val="tx2"/>
                </a:solidFill>
              </a:rPr>
              <a:t>© 2013 Alliance Cost Containment, LLC. Proprietary and Confidential .</a:t>
            </a:r>
          </a:p>
        </p:txBody>
      </p:sp>
    </p:spTree>
    <p:extLst>
      <p:ext uri="{BB962C8B-B14F-4D97-AF65-F5344CB8AC3E}">
        <p14:creationId xmlns:p14="http://schemas.microsoft.com/office/powerpoint/2010/main" val="1177311585"/>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989" y="152400"/>
            <a:ext cx="4365812" cy="838200"/>
          </a:xfrm>
        </p:spPr>
        <p:txBody>
          <a:bodyPr/>
          <a:lstStyle/>
          <a:p>
            <a:pPr algn="ctr"/>
            <a:r>
              <a:rPr lang="en-US" b="1" dirty="0" smtClean="0"/>
              <a:t>Selected Clients</a:t>
            </a:r>
            <a:endParaRPr lang="en-US" b="1" dirty="0"/>
          </a:p>
        </p:txBody>
      </p:sp>
      <p:pic>
        <p:nvPicPr>
          <p:cNvPr id="18" name="Picture 17" descr="The Humane Society of the United States">
            <a:hlinkClick r:id="rId3"/>
          </p:cNvPr>
          <p:cNvPicPr/>
          <p:nvPr/>
        </p:nvPicPr>
        <p:blipFill>
          <a:blip r:embed="rId4" cstate="print"/>
          <a:srcRect/>
          <a:stretch>
            <a:fillRect/>
          </a:stretch>
        </p:blipFill>
        <p:spPr bwMode="auto">
          <a:xfrm>
            <a:off x="4667078" y="3360978"/>
            <a:ext cx="1704078" cy="1129860"/>
          </a:xfrm>
          <a:prstGeom prst="rect">
            <a:avLst/>
          </a:prstGeom>
          <a:noFill/>
          <a:ln w="9525">
            <a:noFill/>
            <a:miter lim="800000"/>
            <a:headEnd/>
            <a:tailEnd/>
          </a:ln>
        </p:spPr>
      </p:pic>
      <p:pic>
        <p:nvPicPr>
          <p:cNvPr id="19" name="Picture 18" descr="http://k2.secure-banking.com/1308a_files/compimage/logo.gif"/>
          <p:cNvPicPr/>
          <p:nvPr/>
        </p:nvPicPr>
        <p:blipFill>
          <a:blip r:embed="rId5" cstate="print"/>
          <a:srcRect/>
          <a:stretch>
            <a:fillRect/>
          </a:stretch>
        </p:blipFill>
        <p:spPr bwMode="auto">
          <a:xfrm>
            <a:off x="5102702" y="4932448"/>
            <a:ext cx="2536908" cy="832332"/>
          </a:xfrm>
          <a:prstGeom prst="rect">
            <a:avLst/>
          </a:prstGeom>
          <a:noFill/>
          <a:ln w="9525">
            <a:noFill/>
            <a:miter lim="800000"/>
            <a:headEnd/>
            <a:tailEnd/>
          </a:ln>
        </p:spPr>
      </p:pic>
      <p:pic>
        <p:nvPicPr>
          <p:cNvPr id="20" name="Picture 19" descr="Stites and Harbison.gif"/>
          <p:cNvPicPr/>
          <p:nvPr/>
        </p:nvPicPr>
        <p:blipFill>
          <a:blip r:embed="rId6" cstate="print"/>
          <a:stretch>
            <a:fillRect/>
          </a:stretch>
        </p:blipFill>
        <p:spPr>
          <a:xfrm>
            <a:off x="226800" y="3451041"/>
            <a:ext cx="1809944" cy="861432"/>
          </a:xfrm>
          <a:prstGeom prst="rect">
            <a:avLst/>
          </a:prstGeom>
        </p:spPr>
      </p:pic>
      <p:pic>
        <p:nvPicPr>
          <p:cNvPr id="1026" name="Picture 2" descr="http://t3.gstatic.com/images?q=tbn:ANd9GcRfTI5Cy-dgPFBEMn4GfzyH4VcYTBQvlmKosOj7POx7bPFsSK8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10346" y="1594710"/>
            <a:ext cx="1581301" cy="11844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drewhyun.files.wordpress.com/2011/09/new-york-jets-logo.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15557" y="1600494"/>
            <a:ext cx="2196114" cy="12894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4244" y="1600494"/>
            <a:ext cx="1905000" cy="1323975"/>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74900" y="3092886"/>
            <a:ext cx="1752600" cy="1371600"/>
          </a:xfrm>
          <a:prstGeom prst="rect">
            <a:avLst/>
          </a:prstGeom>
        </p:spPr>
      </p:pic>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5089" y="3200719"/>
            <a:ext cx="2400300" cy="1362075"/>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46169" y="4810451"/>
            <a:ext cx="2600325" cy="1076325"/>
          </a:xfrm>
          <a:prstGeom prst="rect">
            <a:avLst/>
          </a:prstGeom>
        </p:spPr>
      </p:pic>
      <p:sp>
        <p:nvSpPr>
          <p:cNvPr id="14" name="Footer Placeholder 4"/>
          <p:cNvSpPr>
            <a:spLocks noGrp="1"/>
          </p:cNvSpPr>
          <p:nvPr>
            <p:ph type="ftr" sz="quarter" idx="11"/>
          </p:nvPr>
        </p:nvSpPr>
        <p:spPr>
          <a:xfrm>
            <a:off x="228600" y="6362700"/>
            <a:ext cx="4013200" cy="476250"/>
          </a:xfrm>
          <a:noFill/>
        </p:spPr>
        <p:txBody>
          <a:bodyPr/>
          <a:lstStyle/>
          <a:p>
            <a:r>
              <a:rPr lang="en-US" dirty="0" smtClean="0"/>
              <a:t>© 2012 Alliance Cost Containment, LLC. Proprietary and Confidential .</a:t>
            </a:r>
            <a:endParaRPr lang="en-US" sz="600" dirty="0"/>
          </a:p>
        </p:txBody>
      </p:sp>
    </p:spTree>
    <p:extLst>
      <p:ext uri="{BB962C8B-B14F-4D97-AF65-F5344CB8AC3E}">
        <p14:creationId xmlns:p14="http://schemas.microsoft.com/office/powerpoint/2010/main" val="3121798230"/>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ComData.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25813" y="5024438"/>
            <a:ext cx="2592387"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6" descr="Innerworking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99200" y="5062538"/>
            <a:ext cx="2138363"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9" descr="OfficeMax.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9500" y="3556000"/>
            <a:ext cx="29845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11" descr="Staples.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9088" y="4927600"/>
            <a:ext cx="3025775"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2" descr="Tranzact.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73888" y="2679700"/>
            <a:ext cx="1570037"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13" descr="UP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86200" y="2719388"/>
            <a:ext cx="1397000"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Title 15"/>
          <p:cNvSpPr>
            <a:spLocks noGrp="1"/>
          </p:cNvSpPr>
          <p:nvPr>
            <p:ph type="title"/>
          </p:nvPr>
        </p:nvSpPr>
        <p:spPr/>
        <p:txBody>
          <a:bodyPr/>
          <a:lstStyle/>
          <a:p>
            <a:r>
              <a:rPr lang="en-US" smtClean="0"/>
              <a:t>ACC Vendors</a:t>
            </a:r>
          </a:p>
        </p:txBody>
      </p:sp>
      <p:sp>
        <p:nvSpPr>
          <p:cNvPr id="25609"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굴림" pitchFamily="34" charset="-127"/>
                <a:ea typeface="굴림" pitchFamily="34" charset="-127"/>
              </a:defRPr>
            </a:lvl1pPr>
            <a:lvl2pPr marL="742950" indent="-285750" eaLnBrk="0" hangingPunct="0">
              <a:defRPr kumimoji="1" sz="2400">
                <a:solidFill>
                  <a:schemeClr val="tx1"/>
                </a:solidFill>
                <a:latin typeface="굴림" pitchFamily="34" charset="-127"/>
                <a:ea typeface="굴림" pitchFamily="34" charset="-127"/>
              </a:defRPr>
            </a:lvl2pPr>
            <a:lvl3pPr marL="1143000" indent="-228600" eaLnBrk="0" hangingPunct="0">
              <a:defRPr kumimoji="1" sz="2400">
                <a:solidFill>
                  <a:schemeClr val="tx1"/>
                </a:solidFill>
                <a:latin typeface="굴림" pitchFamily="34" charset="-127"/>
                <a:ea typeface="굴림" pitchFamily="34" charset="-127"/>
              </a:defRPr>
            </a:lvl3pPr>
            <a:lvl4pPr marL="1600200" indent="-228600" eaLnBrk="0" hangingPunct="0">
              <a:defRPr kumimoji="1" sz="2400">
                <a:solidFill>
                  <a:schemeClr val="tx1"/>
                </a:solidFill>
                <a:latin typeface="굴림" pitchFamily="34" charset="-127"/>
                <a:ea typeface="굴림" pitchFamily="34" charset="-127"/>
              </a:defRPr>
            </a:lvl4pPr>
            <a:lvl5pPr marL="2057400" indent="-228600" eaLnBrk="0" hangingPunct="0">
              <a:defRPr kumimoji="1" sz="2400">
                <a:solidFill>
                  <a:schemeClr val="tx1"/>
                </a:solidFill>
                <a:latin typeface="굴림" pitchFamily="34" charset="-127"/>
                <a:ea typeface="굴림" pitchFamily="34" charset="-127"/>
              </a:defRPr>
            </a:lvl5pPr>
            <a:lvl6pPr marL="2514600" indent="-228600" eaLnBrk="0" fontAlgn="base" hangingPunct="0">
              <a:spcBef>
                <a:spcPct val="0"/>
              </a:spcBef>
              <a:spcAft>
                <a:spcPct val="0"/>
              </a:spcAft>
              <a:defRPr kumimoji="1" sz="2400">
                <a:solidFill>
                  <a:schemeClr val="tx1"/>
                </a:solidFill>
                <a:latin typeface="굴림" pitchFamily="34" charset="-127"/>
                <a:ea typeface="굴림" pitchFamily="34" charset="-127"/>
              </a:defRPr>
            </a:lvl6pPr>
            <a:lvl7pPr marL="2971800" indent="-228600" eaLnBrk="0" fontAlgn="base" hangingPunct="0">
              <a:spcBef>
                <a:spcPct val="0"/>
              </a:spcBef>
              <a:spcAft>
                <a:spcPct val="0"/>
              </a:spcAft>
              <a:defRPr kumimoji="1" sz="2400">
                <a:solidFill>
                  <a:schemeClr val="tx1"/>
                </a:solidFill>
                <a:latin typeface="굴림" pitchFamily="34" charset="-127"/>
                <a:ea typeface="굴림" pitchFamily="34" charset="-127"/>
              </a:defRPr>
            </a:lvl7pPr>
            <a:lvl8pPr marL="3429000" indent="-228600" eaLnBrk="0" fontAlgn="base" hangingPunct="0">
              <a:spcBef>
                <a:spcPct val="0"/>
              </a:spcBef>
              <a:spcAft>
                <a:spcPct val="0"/>
              </a:spcAft>
              <a:defRPr kumimoji="1" sz="2400">
                <a:solidFill>
                  <a:schemeClr val="tx1"/>
                </a:solidFill>
                <a:latin typeface="굴림" pitchFamily="34" charset="-127"/>
                <a:ea typeface="굴림" pitchFamily="34" charset="-127"/>
              </a:defRPr>
            </a:lvl8pPr>
            <a:lvl9pPr marL="3886200" indent="-228600" eaLnBrk="0" fontAlgn="base" hangingPunct="0">
              <a:spcBef>
                <a:spcPct val="0"/>
              </a:spcBef>
              <a:spcAft>
                <a:spcPct val="0"/>
              </a:spcAft>
              <a:defRPr kumimoji="1" sz="2400">
                <a:solidFill>
                  <a:schemeClr val="tx1"/>
                </a:solidFill>
                <a:latin typeface="굴림" pitchFamily="34" charset="-127"/>
                <a:ea typeface="굴림" pitchFamily="34" charset="-127"/>
              </a:defRPr>
            </a:lvl9pPr>
          </a:lstStyle>
          <a:p>
            <a:r>
              <a:rPr lang="en-US" sz="600" smtClean="0">
                <a:solidFill>
                  <a:schemeClr val="tx2"/>
                </a:solidFill>
              </a:rPr>
              <a:t>© 2013 Alliance Cost Containment, LLC. Proprietary and Confidential .</a:t>
            </a:r>
          </a:p>
        </p:txBody>
      </p:sp>
      <p:pic>
        <p:nvPicPr>
          <p:cNvPr id="2561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2113" y="2800350"/>
            <a:ext cx="2255837" cy="163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11" name="Picture 2" descr="Value Sourcing Grou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67113" y="1403350"/>
            <a:ext cx="2801937"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4163" y="1487488"/>
            <a:ext cx="30575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9" descr="CWM Log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69100" y="1503363"/>
            <a:ext cx="1762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6360932"/>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Studies</a:t>
            </a:r>
            <a:endParaRPr lang="en-US" dirty="0"/>
          </a:p>
        </p:txBody>
      </p:sp>
      <p:pic>
        <p:nvPicPr>
          <p:cNvPr id="64515" name="Picture 3"/>
          <p:cNvPicPr>
            <a:picLocks noChangeAspect="1" noChangeArrowheads="1"/>
          </p:cNvPicPr>
          <p:nvPr/>
        </p:nvPicPr>
        <p:blipFill>
          <a:blip r:embed="rId2" cstate="print"/>
          <a:srcRect/>
          <a:stretch>
            <a:fillRect/>
          </a:stretch>
        </p:blipFill>
        <p:spPr bwMode="auto">
          <a:xfrm>
            <a:off x="182884" y="1455201"/>
            <a:ext cx="3067050" cy="1781175"/>
          </a:xfrm>
          <a:prstGeom prst="rect">
            <a:avLst/>
          </a:prstGeom>
          <a:noFill/>
          <a:ln w="9525" cap="flat" cmpd="sng" algn="ctr">
            <a:noFill/>
            <a:prstDash val="solid"/>
            <a:miter lim="800000"/>
            <a:headEnd/>
            <a:tailEnd/>
          </a:ln>
          <a:effectLst/>
        </p:spPr>
      </p:pic>
      <p:pic>
        <p:nvPicPr>
          <p:cNvPr id="64516" name="Picture 4"/>
          <p:cNvPicPr>
            <a:picLocks noChangeAspect="1" noChangeArrowheads="1"/>
          </p:cNvPicPr>
          <p:nvPr/>
        </p:nvPicPr>
        <p:blipFill>
          <a:blip r:embed="rId3" cstate="print"/>
          <a:srcRect/>
          <a:stretch>
            <a:fillRect/>
          </a:stretch>
        </p:blipFill>
        <p:spPr bwMode="auto">
          <a:xfrm>
            <a:off x="3052545" y="1896058"/>
            <a:ext cx="3067050" cy="1771650"/>
          </a:xfrm>
          <a:prstGeom prst="rect">
            <a:avLst/>
          </a:prstGeom>
          <a:noFill/>
          <a:ln w="9525" cap="flat" cmpd="sng" algn="ctr">
            <a:noFill/>
            <a:prstDash val="solid"/>
            <a:miter lim="800000"/>
            <a:headEnd/>
            <a:tailEnd/>
          </a:ln>
          <a:effectLst/>
        </p:spPr>
      </p:pic>
      <p:pic>
        <p:nvPicPr>
          <p:cNvPr id="64517" name="Picture 5"/>
          <p:cNvPicPr>
            <a:picLocks noChangeAspect="1" noChangeArrowheads="1"/>
          </p:cNvPicPr>
          <p:nvPr/>
        </p:nvPicPr>
        <p:blipFill>
          <a:blip r:embed="rId4" cstate="print"/>
          <a:srcRect/>
          <a:stretch>
            <a:fillRect/>
          </a:stretch>
        </p:blipFill>
        <p:spPr bwMode="auto">
          <a:xfrm>
            <a:off x="5866085" y="2360295"/>
            <a:ext cx="3067050" cy="1771650"/>
          </a:xfrm>
          <a:prstGeom prst="rect">
            <a:avLst/>
          </a:prstGeom>
          <a:noFill/>
          <a:ln w="9525" cap="flat" cmpd="sng" algn="ctr">
            <a:noFill/>
            <a:prstDash val="solid"/>
            <a:miter lim="800000"/>
            <a:headEnd/>
            <a:tailEnd/>
          </a:ln>
          <a:effectLst/>
        </p:spPr>
      </p:pic>
      <p:pic>
        <p:nvPicPr>
          <p:cNvPr id="64518" name="Picture 6"/>
          <p:cNvPicPr>
            <a:picLocks noChangeAspect="1" noChangeArrowheads="1"/>
          </p:cNvPicPr>
          <p:nvPr/>
        </p:nvPicPr>
        <p:blipFill>
          <a:blip r:embed="rId5" cstate="print"/>
          <a:srcRect/>
          <a:stretch>
            <a:fillRect/>
          </a:stretch>
        </p:blipFill>
        <p:spPr bwMode="auto">
          <a:xfrm>
            <a:off x="192039" y="3837402"/>
            <a:ext cx="3076575" cy="1771650"/>
          </a:xfrm>
          <a:prstGeom prst="rect">
            <a:avLst/>
          </a:prstGeom>
          <a:noFill/>
          <a:ln w="9525" cap="flat" cmpd="sng" algn="ctr">
            <a:noFill/>
            <a:prstDash val="solid"/>
            <a:miter lim="800000"/>
            <a:headEnd/>
            <a:tailEnd/>
          </a:ln>
          <a:effectLst/>
        </p:spPr>
      </p:pic>
      <p:pic>
        <p:nvPicPr>
          <p:cNvPr id="64519" name="Picture 7"/>
          <p:cNvPicPr>
            <a:picLocks noChangeAspect="1" noChangeArrowheads="1"/>
          </p:cNvPicPr>
          <p:nvPr/>
        </p:nvPicPr>
        <p:blipFill>
          <a:blip r:embed="rId6" cstate="print"/>
          <a:srcRect/>
          <a:stretch>
            <a:fillRect/>
          </a:stretch>
        </p:blipFill>
        <p:spPr bwMode="auto">
          <a:xfrm>
            <a:off x="3052545" y="4301636"/>
            <a:ext cx="3067050" cy="1771650"/>
          </a:xfrm>
          <a:prstGeom prst="rect">
            <a:avLst/>
          </a:prstGeom>
          <a:noFill/>
          <a:ln w="9525" cap="flat" cmpd="sng" algn="ctr">
            <a:noFill/>
            <a:prstDash val="solid"/>
            <a:miter lim="800000"/>
            <a:headEnd/>
            <a:tailEnd/>
          </a:ln>
          <a:effectLst/>
        </p:spPr>
      </p:pic>
      <p:pic>
        <p:nvPicPr>
          <p:cNvPr id="64520" name="Picture 8"/>
          <p:cNvPicPr>
            <a:picLocks noChangeAspect="1" noChangeArrowheads="1"/>
          </p:cNvPicPr>
          <p:nvPr/>
        </p:nvPicPr>
        <p:blipFill>
          <a:blip r:embed="rId7" cstate="print"/>
          <a:srcRect/>
          <a:stretch>
            <a:fillRect/>
          </a:stretch>
        </p:blipFill>
        <p:spPr bwMode="auto">
          <a:xfrm>
            <a:off x="5903524" y="4779940"/>
            <a:ext cx="3076575" cy="1771650"/>
          </a:xfrm>
          <a:prstGeom prst="rect">
            <a:avLst/>
          </a:prstGeom>
          <a:noFill/>
          <a:ln w="9525" cap="flat" cmpd="sng" algn="ctr">
            <a:noFill/>
            <a:prstDash val="solid"/>
            <a:miter lim="800000"/>
            <a:headEnd/>
            <a:tailEnd/>
          </a:ln>
          <a:effectLst/>
        </p:spPr>
      </p:pic>
      <p:sp>
        <p:nvSpPr>
          <p:cNvPr id="9" name="Slide Number Placeholder 8"/>
          <p:cNvSpPr>
            <a:spLocks noGrp="1"/>
          </p:cNvSpPr>
          <p:nvPr>
            <p:ph type="sldNum" sz="quarter" idx="12"/>
          </p:nvPr>
        </p:nvSpPr>
        <p:spPr/>
        <p:txBody>
          <a:bodyPr/>
          <a:lstStyle/>
          <a:p>
            <a:pPr>
              <a:defRPr/>
            </a:pPr>
            <a:fld id="{44471617-68C8-4714-B2A1-2DC461145A83}" type="slidenum">
              <a:rPr lang="en-US" smtClean="0"/>
              <a:pPr>
                <a:defRPr/>
              </a:pPr>
              <a:t>16</a:t>
            </a:fld>
            <a:endParaRPr lang="en-US"/>
          </a:p>
        </p:txBody>
      </p:sp>
      <p:sp>
        <p:nvSpPr>
          <p:cNvPr id="10" name="Footer Placeholder 9"/>
          <p:cNvSpPr>
            <a:spLocks noGrp="1"/>
          </p:cNvSpPr>
          <p:nvPr>
            <p:ph type="ftr" sz="quarter" idx="11"/>
          </p:nvPr>
        </p:nvSpPr>
        <p:spPr/>
        <p:txBody>
          <a:bodyPr/>
          <a:lstStyle/>
          <a:p>
            <a:pPr>
              <a:defRPr/>
            </a:pPr>
            <a:r>
              <a:rPr lang="en-US" sz="600" smtClean="0"/>
              <a:t>Slide &lt;#&gt;</a:t>
            </a:r>
            <a:endParaRPr lang="en-US" sz="600"/>
          </a:p>
        </p:txBody>
      </p:sp>
    </p:spTree>
    <p:extLst>
      <p:ext uri="{BB962C8B-B14F-4D97-AF65-F5344CB8AC3E}">
        <p14:creationId xmlns:p14="http://schemas.microsoft.com/office/powerpoint/2010/main" val="3401900793"/>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 Advantage</a:t>
            </a:r>
            <a:endParaRPr lang="en-US" dirty="0"/>
          </a:p>
        </p:txBody>
      </p:sp>
      <p:sp>
        <p:nvSpPr>
          <p:cNvPr id="3" name="Content Placeholder 2"/>
          <p:cNvSpPr>
            <a:spLocks noGrp="1"/>
          </p:cNvSpPr>
          <p:nvPr>
            <p:ph idx="1"/>
          </p:nvPr>
        </p:nvSpPr>
        <p:spPr>
          <a:xfrm>
            <a:off x="209550" y="1085850"/>
            <a:ext cx="8686800" cy="4602163"/>
          </a:xfrm>
        </p:spPr>
        <p:txBody>
          <a:bodyPr/>
          <a:lstStyle/>
          <a:p>
            <a:r>
              <a:rPr lang="en-US" dirty="0" smtClean="0"/>
              <a:t>Experience</a:t>
            </a:r>
          </a:p>
          <a:p>
            <a:pPr lvl="1"/>
            <a:r>
              <a:rPr lang="en-US" dirty="0" smtClean="0"/>
              <a:t>20 years in the Industry</a:t>
            </a:r>
          </a:p>
          <a:p>
            <a:pPr lvl="1"/>
            <a:r>
              <a:rPr lang="en-US" dirty="0"/>
              <a:t>28 Branch Offices, &gt;1000 clients</a:t>
            </a:r>
          </a:p>
          <a:p>
            <a:pPr lvl="1"/>
            <a:r>
              <a:rPr lang="en-US" dirty="0" smtClean="0"/>
              <a:t>Proprietary </a:t>
            </a:r>
            <a:r>
              <a:rPr lang="en-US" dirty="0"/>
              <a:t>and proven </a:t>
            </a:r>
            <a:r>
              <a:rPr lang="en-US" dirty="0" smtClean="0"/>
              <a:t>Benchmarking, </a:t>
            </a:r>
            <a:r>
              <a:rPr lang="en-US" dirty="0" smtClean="0"/>
              <a:t>RFP</a:t>
            </a:r>
            <a:r>
              <a:rPr lang="en-US" dirty="0"/>
              <a:t> </a:t>
            </a:r>
            <a:r>
              <a:rPr lang="en-US" dirty="0" smtClean="0"/>
              <a:t>&amp; Auditing processes</a:t>
            </a:r>
            <a:endParaRPr lang="en-US" dirty="0"/>
          </a:p>
          <a:p>
            <a:pPr lvl="1"/>
            <a:r>
              <a:rPr lang="en-US" dirty="0"/>
              <a:t>National contracts </a:t>
            </a:r>
            <a:endParaRPr lang="en-US" dirty="0" smtClean="0"/>
          </a:p>
          <a:p>
            <a:pPr lvl="1"/>
            <a:r>
              <a:rPr lang="en-US" dirty="0" smtClean="0"/>
              <a:t>Strong Executive team - experienced subject matter experts</a:t>
            </a:r>
          </a:p>
          <a:p>
            <a:r>
              <a:rPr lang="en-US" dirty="0" smtClean="0"/>
              <a:t>Process</a:t>
            </a:r>
          </a:p>
          <a:p>
            <a:pPr lvl="1"/>
            <a:r>
              <a:rPr lang="en-US" dirty="0" smtClean="0"/>
              <a:t>One of the </a:t>
            </a:r>
            <a:r>
              <a:rPr lang="en-US" dirty="0" smtClean="0"/>
              <a:t>only </a:t>
            </a:r>
            <a:r>
              <a:rPr lang="en-US" dirty="0" smtClean="0"/>
              <a:t>firms that manage over 35 categories of spend</a:t>
            </a:r>
          </a:p>
          <a:p>
            <a:pPr lvl="1"/>
            <a:r>
              <a:rPr lang="en-US" dirty="0"/>
              <a:t>Exclusive Central Services for managing data, vendors and </a:t>
            </a:r>
            <a:r>
              <a:rPr lang="en-US" dirty="0" smtClean="0"/>
              <a:t>audits</a:t>
            </a:r>
          </a:p>
          <a:p>
            <a:pPr lvl="1"/>
            <a:r>
              <a:rPr lang="en-US" dirty="0" smtClean="0"/>
              <a:t>Fast </a:t>
            </a:r>
            <a:r>
              <a:rPr lang="en-US" dirty="0" smtClean="0"/>
              <a:t>results (approximately 8 weeks)</a:t>
            </a:r>
          </a:p>
          <a:p>
            <a:pPr lvl="1"/>
            <a:r>
              <a:rPr lang="en-US" dirty="0" smtClean="0"/>
              <a:t>Proprietary </a:t>
            </a:r>
            <a:r>
              <a:rPr lang="en-US" dirty="0" smtClean="0"/>
              <a:t>Data Base of vendors, costs and results</a:t>
            </a:r>
          </a:p>
          <a:p>
            <a:r>
              <a:rPr lang="en-US" dirty="0" smtClean="0"/>
              <a:t>Results Guaranteed</a:t>
            </a:r>
          </a:p>
          <a:p>
            <a:pPr lvl="1"/>
            <a:r>
              <a:rPr lang="en-US" dirty="0" smtClean="0"/>
              <a:t>Preliminary savings analysis sets expectations</a:t>
            </a:r>
          </a:p>
          <a:p>
            <a:pPr lvl="1"/>
            <a:r>
              <a:rPr lang="en-US" dirty="0" smtClean="0"/>
              <a:t>Contingency Based– </a:t>
            </a:r>
            <a:r>
              <a:rPr lang="en-US" dirty="0" smtClean="0"/>
              <a:t>fees based on performance</a:t>
            </a:r>
          </a:p>
          <a:p>
            <a:endParaRPr lang="en-US" dirty="0" smtClean="0"/>
          </a:p>
          <a:p>
            <a:endParaRPr lang="en-US" dirty="0"/>
          </a:p>
        </p:txBody>
      </p:sp>
      <p:sp>
        <p:nvSpPr>
          <p:cNvPr id="4" name="Text Placeholder 3"/>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932902367"/>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4"/>
          <p:cNvSpPr>
            <a:spLocks noGrp="1" noChangeArrowheads="1"/>
          </p:cNvSpPr>
          <p:nvPr>
            <p:ph type="title"/>
          </p:nvPr>
        </p:nvSpPr>
        <p:spPr/>
        <p:txBody>
          <a:bodyPr/>
          <a:lstStyle/>
          <a:p>
            <a:pPr eaLnBrk="1" hangingPunct="1"/>
            <a:r>
              <a:rPr lang="en-US" dirty="0" smtClean="0"/>
              <a:t>Next Steps</a:t>
            </a:r>
          </a:p>
        </p:txBody>
      </p:sp>
      <p:sp>
        <p:nvSpPr>
          <p:cNvPr id="19466" name="Text Box 12"/>
          <p:cNvSpPr txBox="1">
            <a:spLocks noChangeArrowheads="1"/>
          </p:cNvSpPr>
          <p:nvPr/>
        </p:nvSpPr>
        <p:spPr bwMode="auto">
          <a:xfrm>
            <a:off x="802459" y="1906174"/>
            <a:ext cx="7736991" cy="3970318"/>
          </a:xfrm>
          <a:prstGeom prst="rect">
            <a:avLst/>
          </a:prstGeom>
          <a:noFill/>
          <a:ln w="9525" algn="ctr">
            <a:noFill/>
            <a:miter lim="800000"/>
            <a:headEnd/>
            <a:tailEnd/>
          </a:ln>
        </p:spPr>
        <p:txBody>
          <a:bodyPr wrap="none">
            <a:spAutoFit/>
            <a:scene3d>
              <a:camera prst="orthographicFront"/>
              <a:lightRig rig="threePt" dir="t"/>
            </a:scene3d>
            <a:sp3d>
              <a:bevelT w="101600"/>
            </a:sp3d>
          </a:bodyPr>
          <a:lstStyle/>
          <a:p>
            <a:r>
              <a:rPr kumimoji="0" lang="en-US" sz="3600" dirty="0">
                <a:solidFill>
                  <a:srgbClr val="2C6C3B"/>
                </a:solidFill>
                <a:effectLst>
                  <a:outerShdw blurRad="50800" dist="50800" dir="5400000" algn="ctr" rotWithShape="0">
                    <a:srgbClr val="000000">
                      <a:alpha val="15000"/>
                    </a:srgbClr>
                  </a:outerShdw>
                </a:effectLst>
                <a:latin typeface="Frutiger 87ExtraBlackCn" pitchFamily="50" charset="0"/>
              </a:rPr>
              <a:t>Obtain </a:t>
            </a:r>
            <a:r>
              <a:rPr kumimoji="0" lang="en-US" sz="3600" dirty="0">
                <a:solidFill>
                  <a:srgbClr val="368649"/>
                </a:solidFill>
                <a:effectLst>
                  <a:outerShdw blurRad="50800" dist="50800" dir="5400000" algn="ctr" rotWithShape="0">
                    <a:srgbClr val="000000">
                      <a:alpha val="15000"/>
                    </a:srgbClr>
                  </a:outerShdw>
                </a:effectLst>
                <a:latin typeface="Frutiger 87ExtraBlackCn" pitchFamily="50" charset="0"/>
              </a:rPr>
              <a:t>YTD</a:t>
            </a:r>
            <a:r>
              <a:rPr kumimoji="0" lang="en-US" sz="3600" dirty="0">
                <a:solidFill>
                  <a:srgbClr val="2C6C3B"/>
                </a:solidFill>
                <a:effectLst>
                  <a:outerShdw blurRad="50800" dist="50800" dir="5400000" algn="ctr" rotWithShape="0">
                    <a:srgbClr val="000000">
                      <a:alpha val="15000"/>
                    </a:srgbClr>
                  </a:outerShdw>
                </a:effectLst>
                <a:latin typeface="Frutiger 87ExtraBlackCn" pitchFamily="50" charset="0"/>
              </a:rPr>
              <a:t> Supplier Spend </a:t>
            </a:r>
            <a:r>
              <a:rPr kumimoji="0" lang="en-US" sz="3600" dirty="0" smtClean="0">
                <a:solidFill>
                  <a:srgbClr val="2C6C3B"/>
                </a:solidFill>
                <a:effectLst>
                  <a:outerShdw blurRad="50800" dist="50800" dir="5400000" algn="ctr" rotWithShape="0">
                    <a:srgbClr val="000000">
                      <a:alpha val="15000"/>
                    </a:srgbClr>
                  </a:outerShdw>
                </a:effectLst>
                <a:latin typeface="Frutiger 87ExtraBlackCn" pitchFamily="50" charset="0"/>
              </a:rPr>
              <a:t>Report</a:t>
            </a:r>
          </a:p>
          <a:p>
            <a:endParaRPr kumimoji="0" lang="en-US" sz="3600" dirty="0" smtClean="0">
              <a:solidFill>
                <a:srgbClr val="2C6C3B"/>
              </a:solidFill>
              <a:effectLst>
                <a:outerShdw blurRad="50800" dist="50800" dir="5400000" algn="ctr" rotWithShape="0">
                  <a:srgbClr val="000000">
                    <a:alpha val="15000"/>
                  </a:srgbClr>
                </a:outerShdw>
              </a:effectLst>
              <a:latin typeface="Frutiger 87ExtraBlackCn" pitchFamily="50" charset="0"/>
            </a:endParaRPr>
          </a:p>
          <a:p>
            <a:r>
              <a:rPr kumimoji="0" lang="en-US" sz="3600" dirty="0" smtClean="0">
                <a:solidFill>
                  <a:srgbClr val="2C6C3B"/>
                </a:solidFill>
                <a:effectLst>
                  <a:outerShdw blurRad="50800" dist="50800" dir="5400000" algn="ctr" rotWithShape="0">
                    <a:srgbClr val="000000">
                      <a:alpha val="15000"/>
                    </a:srgbClr>
                  </a:outerShdw>
                </a:effectLst>
                <a:latin typeface="Frutiger 87ExtraBlackCn" pitchFamily="50" charset="0"/>
              </a:rPr>
              <a:t>Conduct Preliminary Analysis</a:t>
            </a:r>
          </a:p>
          <a:p>
            <a:endParaRPr kumimoji="0" lang="en-US" sz="3600" dirty="0" smtClean="0">
              <a:solidFill>
                <a:srgbClr val="2C6C3B"/>
              </a:solidFill>
              <a:effectLst>
                <a:outerShdw blurRad="50800" dist="50800" dir="5400000" algn="ctr" rotWithShape="0">
                  <a:srgbClr val="000000">
                    <a:alpha val="15000"/>
                  </a:srgbClr>
                </a:outerShdw>
              </a:effectLst>
              <a:latin typeface="Frutiger 87ExtraBlackCn" pitchFamily="50" charset="0"/>
            </a:endParaRPr>
          </a:p>
          <a:p>
            <a:r>
              <a:rPr kumimoji="0" lang="en-US" sz="3600" dirty="0" smtClean="0">
                <a:solidFill>
                  <a:srgbClr val="2C6C3B"/>
                </a:solidFill>
                <a:effectLst>
                  <a:outerShdw blurRad="50800" dist="50800" dir="5400000" algn="ctr" rotWithShape="0">
                    <a:srgbClr val="000000">
                      <a:alpha val="15000"/>
                    </a:srgbClr>
                  </a:outerShdw>
                </a:effectLst>
                <a:latin typeface="Frutiger 87ExtraBlackCn" pitchFamily="50" charset="0"/>
              </a:rPr>
              <a:t>Meet to Review Analysis and Scope</a:t>
            </a:r>
          </a:p>
          <a:p>
            <a:endParaRPr kumimoji="0" lang="en-US" sz="3600" dirty="0" smtClean="0">
              <a:solidFill>
                <a:srgbClr val="2C6C3B"/>
              </a:solidFill>
              <a:effectLst>
                <a:outerShdw blurRad="50800" dist="50800" dir="5400000" algn="ctr" rotWithShape="0">
                  <a:srgbClr val="000000">
                    <a:alpha val="15000"/>
                  </a:srgbClr>
                </a:outerShdw>
              </a:effectLst>
              <a:latin typeface="Frutiger 87ExtraBlackCn" pitchFamily="50" charset="0"/>
            </a:endParaRPr>
          </a:p>
          <a:p>
            <a:r>
              <a:rPr kumimoji="0" lang="en-US" sz="3600" dirty="0" smtClean="0">
                <a:solidFill>
                  <a:srgbClr val="2C6C3B"/>
                </a:solidFill>
                <a:effectLst>
                  <a:outerShdw blurRad="50800" dist="50800" dir="5400000" algn="ctr" rotWithShape="0">
                    <a:srgbClr val="000000">
                      <a:alpha val="15000"/>
                    </a:srgbClr>
                  </a:outerShdw>
                </a:effectLst>
                <a:latin typeface="Frutiger 87ExtraBlackCn" pitchFamily="50" charset="0"/>
              </a:rPr>
              <a:t>Execute Engagement Letter</a:t>
            </a:r>
            <a:endParaRPr lang="en-US" sz="3600" dirty="0">
              <a:solidFill>
                <a:srgbClr val="2C6C3B"/>
              </a:solidFill>
              <a:effectLst>
                <a:outerShdw blurRad="50800" dist="50800" dir="5400000" algn="ctr" rotWithShape="0">
                  <a:srgbClr val="000000">
                    <a:alpha val="15000"/>
                  </a:srgbClr>
                </a:outerShdw>
              </a:effectLst>
              <a:latin typeface="Frutiger 87ExtraBlackCn" pitchFamily="50" charset="0"/>
            </a:endParaRPr>
          </a:p>
        </p:txBody>
      </p:sp>
      <p:sp>
        <p:nvSpPr>
          <p:cNvPr id="16" name="Slide Number Placeholder 15"/>
          <p:cNvSpPr>
            <a:spLocks noGrp="1"/>
          </p:cNvSpPr>
          <p:nvPr>
            <p:ph type="sldNum" sz="quarter" idx="4294967295"/>
          </p:nvPr>
        </p:nvSpPr>
        <p:spPr>
          <a:xfrm>
            <a:off x="6629400" y="6356350"/>
            <a:ext cx="2286000" cy="476250"/>
          </a:xfrm>
        </p:spPr>
        <p:txBody>
          <a:bodyPr/>
          <a:lstStyle/>
          <a:p>
            <a:pPr>
              <a:defRPr/>
            </a:pPr>
            <a:fld id="{0F2A9698-B771-4AE3-974A-DE58849CFB4B}" type="slidenum">
              <a:rPr lang="en-US" smtClean="0"/>
              <a:pPr>
                <a:defRPr/>
              </a:pPr>
              <a:t>18</a:t>
            </a:fld>
            <a:endParaRPr lang="en-US"/>
          </a:p>
        </p:txBody>
      </p:sp>
    </p:spTree>
    <p:extLst>
      <p:ext uri="{BB962C8B-B14F-4D97-AF65-F5344CB8AC3E}">
        <p14:creationId xmlns:p14="http://schemas.microsoft.com/office/powerpoint/2010/main" val="2141701171"/>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a:t>
            </a:r>
            <a:r>
              <a:rPr lang="en-US" dirty="0" smtClean="0"/>
              <a:t>You - Q&amp;A</a:t>
            </a:r>
            <a:endParaRPr lang="en-US" dirty="0"/>
          </a:p>
        </p:txBody>
      </p:sp>
      <p:sp>
        <p:nvSpPr>
          <p:cNvPr id="3" name="Content Placeholder 2"/>
          <p:cNvSpPr>
            <a:spLocks noGrp="1"/>
          </p:cNvSpPr>
          <p:nvPr>
            <p:ph idx="1"/>
          </p:nvPr>
        </p:nvSpPr>
        <p:spPr>
          <a:xfrm>
            <a:off x="1114425" y="1428750"/>
            <a:ext cx="7620000" cy="4602163"/>
          </a:xfrm>
        </p:spPr>
        <p:txBody>
          <a:bodyPr/>
          <a:lstStyle/>
          <a:p>
            <a:pPr marL="0" indent="0">
              <a:buNone/>
            </a:pPr>
            <a:endParaRPr lang="en-US" dirty="0" smtClean="0"/>
          </a:p>
          <a:p>
            <a:pPr marL="400050" lvl="1" indent="0">
              <a:buNone/>
            </a:pPr>
            <a:endParaRPr lang="en-US" dirty="0"/>
          </a:p>
          <a:p>
            <a:pPr marL="0" indent="0">
              <a:buNone/>
            </a:pPr>
            <a:r>
              <a:rPr lang="en-US" dirty="0" smtClean="0"/>
              <a:t>Bruce Dawson</a:t>
            </a:r>
          </a:p>
          <a:p>
            <a:pPr marL="400050" lvl="1" indent="0">
              <a:buNone/>
            </a:pPr>
            <a:r>
              <a:rPr lang="en-US" dirty="0" smtClean="0"/>
              <a:t>SVP </a:t>
            </a:r>
            <a:r>
              <a:rPr lang="en-US" dirty="0" smtClean="0"/>
              <a:t>Western Region</a:t>
            </a:r>
          </a:p>
          <a:p>
            <a:pPr marL="400050" lvl="1" indent="0">
              <a:buNone/>
            </a:pPr>
            <a:r>
              <a:rPr lang="en-US" dirty="0" smtClean="0"/>
              <a:t>Office: 303-774-7811 x 201</a:t>
            </a:r>
          </a:p>
          <a:p>
            <a:pPr marL="400050" lvl="1" indent="0">
              <a:buNone/>
            </a:pPr>
            <a:r>
              <a:rPr lang="en-US" dirty="0" smtClean="0"/>
              <a:t>bdawson@alliancecost.com</a:t>
            </a:r>
          </a:p>
          <a:p>
            <a:pPr marL="400050" lvl="1" indent="0">
              <a:buNone/>
            </a:pPr>
            <a:endParaRPr lang="en-US" dirty="0" smtClean="0"/>
          </a:p>
          <a:p>
            <a:pPr marL="0" indent="0">
              <a:buNone/>
            </a:pPr>
            <a:r>
              <a:rPr lang="en-US" dirty="0"/>
              <a:t>John Singerman</a:t>
            </a:r>
          </a:p>
          <a:p>
            <a:pPr marL="400050" lvl="1" indent="0">
              <a:buNone/>
            </a:pPr>
            <a:r>
              <a:rPr lang="en-US" dirty="0"/>
              <a:t>SVP of Business Development / Principal</a:t>
            </a:r>
          </a:p>
          <a:p>
            <a:pPr marL="400050" lvl="1" indent="0">
              <a:buNone/>
            </a:pPr>
            <a:r>
              <a:rPr lang="en-US" dirty="0"/>
              <a:t>502-523-7020</a:t>
            </a:r>
          </a:p>
          <a:p>
            <a:pPr marL="400050" lvl="1" indent="0">
              <a:buNone/>
            </a:pPr>
            <a:r>
              <a:rPr lang="en-US" dirty="0"/>
              <a:t>jsingerman@alliancecost.com </a:t>
            </a:r>
          </a:p>
          <a:p>
            <a:pPr marL="400050" lvl="1" indent="0">
              <a:buNone/>
            </a:pPr>
            <a:endParaRPr lang="en-US" dirty="0" smtClean="0"/>
          </a:p>
          <a:p>
            <a:pPr marL="400050" lvl="1" indent="0">
              <a:buNone/>
            </a:pPr>
            <a:endParaRPr lang="en-US" dirty="0"/>
          </a:p>
        </p:txBody>
      </p:sp>
      <p:sp>
        <p:nvSpPr>
          <p:cNvPr id="4" name="Text Placeholder 3"/>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42351129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email"/>
          <a:srcRect/>
          <a:stretch>
            <a:fillRect/>
          </a:stretch>
        </p:blipFill>
        <p:spPr bwMode="auto">
          <a:xfrm>
            <a:off x="910643" y="4029073"/>
            <a:ext cx="3002382" cy="1981571"/>
          </a:xfrm>
          <a:prstGeom prst="roundRect">
            <a:avLst>
              <a:gd name="adj" fmla="val 6540"/>
            </a:avLst>
          </a:prstGeom>
          <a:noFill/>
          <a:ln w="9525">
            <a:noFill/>
            <a:miter lim="800000"/>
            <a:headEnd/>
            <a:tailEnd/>
          </a:ln>
          <a:effectLst>
            <a:outerShdw blurRad="50800" dist="38100" dir="2700000" algn="tl" rotWithShape="0">
              <a:prstClr val="black">
                <a:alpha val="40000"/>
              </a:prstClr>
            </a:outerShdw>
          </a:effectLst>
        </p:spPr>
      </p:pic>
      <p:sp>
        <p:nvSpPr>
          <p:cNvPr id="2" name="Title 1"/>
          <p:cNvSpPr>
            <a:spLocks noGrp="1"/>
          </p:cNvSpPr>
          <p:nvPr>
            <p:ph type="title"/>
          </p:nvPr>
        </p:nvSpPr>
        <p:spPr>
          <a:xfrm>
            <a:off x="200025" y="0"/>
            <a:ext cx="6248400" cy="838200"/>
          </a:xfrm>
        </p:spPr>
        <p:txBody>
          <a:bodyPr/>
          <a:lstStyle/>
          <a:p>
            <a:r>
              <a:rPr lang="en-US" dirty="0" smtClean="0"/>
              <a:t>ACC Background</a:t>
            </a:r>
            <a:endParaRPr lang="en-US" dirty="0"/>
          </a:p>
        </p:txBody>
      </p:sp>
      <p:sp>
        <p:nvSpPr>
          <p:cNvPr id="4" name="Content Placeholder 3"/>
          <p:cNvSpPr>
            <a:spLocks noGrp="1"/>
          </p:cNvSpPr>
          <p:nvPr>
            <p:ph sz="half" idx="2"/>
          </p:nvPr>
        </p:nvSpPr>
        <p:spPr>
          <a:xfrm>
            <a:off x="4610100" y="1790700"/>
            <a:ext cx="4267200" cy="3746500"/>
          </a:xfrm>
        </p:spPr>
        <p:txBody>
          <a:bodyPr/>
          <a:lstStyle/>
          <a:p>
            <a:pPr>
              <a:spcBef>
                <a:spcPts val="600"/>
              </a:spcBef>
              <a:spcAft>
                <a:spcPts val="600"/>
              </a:spcAft>
            </a:pPr>
            <a:r>
              <a:rPr lang="en-US" sz="2000" dirty="0" smtClean="0"/>
              <a:t>Cost </a:t>
            </a:r>
            <a:r>
              <a:rPr lang="en-US" sz="2000" dirty="0"/>
              <a:t>reduction </a:t>
            </a:r>
            <a:r>
              <a:rPr lang="en-US" sz="2000" dirty="0" smtClean="0"/>
              <a:t>specialists in </a:t>
            </a:r>
            <a:r>
              <a:rPr lang="en-US" sz="2000" dirty="0"/>
              <a:t>35 indirect expense categories.</a:t>
            </a:r>
          </a:p>
          <a:p>
            <a:pPr>
              <a:spcBef>
                <a:spcPts val="600"/>
              </a:spcBef>
              <a:spcAft>
                <a:spcPts val="600"/>
              </a:spcAft>
            </a:pPr>
            <a:r>
              <a:rPr lang="en-US" sz="2000" dirty="0"/>
              <a:t>Gain </a:t>
            </a:r>
            <a:r>
              <a:rPr lang="en-US" sz="2000" dirty="0" smtClean="0"/>
              <a:t>share — Client pays </a:t>
            </a:r>
            <a:r>
              <a:rPr lang="en-US" sz="2000" dirty="0"/>
              <a:t>only when we </a:t>
            </a:r>
            <a:r>
              <a:rPr lang="en-US" sz="2000" dirty="0" smtClean="0"/>
              <a:t>deliver savings </a:t>
            </a:r>
            <a:r>
              <a:rPr lang="en-US" sz="2000" dirty="0"/>
              <a:t>based on fully </a:t>
            </a:r>
            <a:r>
              <a:rPr lang="en-US" sz="2000" dirty="0" smtClean="0"/>
              <a:t>implemented and audited results.</a:t>
            </a:r>
            <a:endParaRPr lang="en-US" sz="2000" dirty="0"/>
          </a:p>
          <a:p>
            <a:pPr>
              <a:spcBef>
                <a:spcPts val="600"/>
              </a:spcBef>
              <a:spcAft>
                <a:spcPts val="600"/>
              </a:spcAft>
            </a:pPr>
            <a:r>
              <a:rPr lang="en-US" sz="2000" dirty="0"/>
              <a:t>Independent work </a:t>
            </a:r>
            <a:r>
              <a:rPr lang="en-US" sz="2000" dirty="0" smtClean="0"/>
              <a:t>effort – ACC completes all work up to implementation. Very </a:t>
            </a:r>
            <a:r>
              <a:rPr lang="en-US" sz="2000" dirty="0"/>
              <a:t>Limited time requirement of </a:t>
            </a:r>
            <a:r>
              <a:rPr lang="en-US" sz="2000" dirty="0" smtClean="0"/>
              <a:t>client’s staff.</a:t>
            </a:r>
            <a:endParaRPr lang="en-US" sz="2000" dirty="0"/>
          </a:p>
          <a:p>
            <a:pPr>
              <a:spcBef>
                <a:spcPts val="600"/>
              </a:spcBef>
              <a:spcAft>
                <a:spcPts val="600"/>
              </a:spcAft>
            </a:pPr>
            <a:r>
              <a:rPr lang="en-US" sz="2000" dirty="0" smtClean="0"/>
              <a:t>Implement</a:t>
            </a:r>
            <a:r>
              <a:rPr lang="en-US" sz="2000" dirty="0"/>
              <a:t>, measure and verify savings for 18 </a:t>
            </a:r>
            <a:r>
              <a:rPr lang="en-US" sz="2000" dirty="0" smtClean="0"/>
              <a:t>months for each category of spend.</a:t>
            </a:r>
            <a:endParaRPr lang="en-US" sz="2000" dirty="0"/>
          </a:p>
          <a:p>
            <a:endParaRPr lang="en-US" dirty="0"/>
          </a:p>
        </p:txBody>
      </p:sp>
      <p:sp>
        <p:nvSpPr>
          <p:cNvPr id="5" name="Slide Number Placeholder 4"/>
          <p:cNvSpPr>
            <a:spLocks noGrp="1"/>
          </p:cNvSpPr>
          <p:nvPr>
            <p:ph type="sldNum" sz="quarter" idx="12"/>
          </p:nvPr>
        </p:nvSpPr>
        <p:spPr/>
        <p:txBody>
          <a:bodyPr/>
          <a:lstStyle/>
          <a:p>
            <a:fld id="{D6B997AB-48ED-4596-AC97-338A22F5E80C}" type="slidenum">
              <a:rPr lang="en-US" smtClean="0"/>
              <a:pPr/>
              <a:t>2</a:t>
            </a:fld>
            <a:endParaRPr lang="en-US" dirty="0"/>
          </a:p>
        </p:txBody>
      </p:sp>
      <p:sp>
        <p:nvSpPr>
          <p:cNvPr id="6" name="Text Placeholder 5"/>
          <p:cNvSpPr>
            <a:spLocks noGrp="1"/>
          </p:cNvSpPr>
          <p:nvPr>
            <p:ph type="body" sz="quarter" idx="13"/>
          </p:nvPr>
        </p:nvSpPr>
        <p:spPr>
          <a:xfrm>
            <a:off x="371475" y="1171575"/>
            <a:ext cx="8553449" cy="533400"/>
          </a:xfrm>
        </p:spPr>
        <p:txBody>
          <a:bodyPr/>
          <a:lstStyle/>
          <a:p>
            <a:r>
              <a:rPr lang="en-US" dirty="0" smtClean="0"/>
              <a:t>The Leading Expense Management Company</a:t>
            </a:r>
            <a:endParaRPr lang="en-US" dirty="0"/>
          </a:p>
        </p:txBody>
      </p:sp>
      <p:sp>
        <p:nvSpPr>
          <p:cNvPr id="22" name="Content Placeholder 21"/>
          <p:cNvSpPr>
            <a:spLocks noGrp="1"/>
          </p:cNvSpPr>
          <p:nvPr>
            <p:ph sz="half" idx="1"/>
          </p:nvPr>
        </p:nvSpPr>
        <p:spPr>
          <a:xfrm>
            <a:off x="239128" y="1836602"/>
            <a:ext cx="4267200" cy="4286250"/>
          </a:xfrm>
        </p:spPr>
        <p:txBody>
          <a:bodyPr/>
          <a:lstStyle/>
          <a:p>
            <a:pPr>
              <a:spcBef>
                <a:spcPts val="600"/>
              </a:spcBef>
              <a:spcAft>
                <a:spcPts val="600"/>
              </a:spcAft>
            </a:pPr>
            <a:r>
              <a:rPr lang="en-US" sz="2000" dirty="0" smtClean="0"/>
              <a:t>A </a:t>
            </a:r>
            <a:r>
              <a:rPr lang="en-US" sz="2000" dirty="0"/>
              <a:t>Cost Reduction Firm</a:t>
            </a:r>
          </a:p>
          <a:p>
            <a:pPr>
              <a:spcBef>
                <a:spcPts val="600"/>
              </a:spcBef>
              <a:spcAft>
                <a:spcPts val="600"/>
              </a:spcAft>
            </a:pPr>
            <a:r>
              <a:rPr lang="en-US" sz="2000" dirty="0"/>
              <a:t>Founded in 1992 – </a:t>
            </a:r>
            <a:r>
              <a:rPr lang="en-US" sz="2000" dirty="0" smtClean="0"/>
              <a:t>20 Years</a:t>
            </a:r>
          </a:p>
          <a:p>
            <a:pPr>
              <a:spcBef>
                <a:spcPts val="600"/>
              </a:spcBef>
              <a:spcAft>
                <a:spcPts val="600"/>
              </a:spcAft>
            </a:pPr>
            <a:r>
              <a:rPr lang="en-US" sz="2000" dirty="0"/>
              <a:t>28 US Branch Offices </a:t>
            </a:r>
          </a:p>
          <a:p>
            <a:pPr>
              <a:spcBef>
                <a:spcPts val="600"/>
              </a:spcBef>
              <a:spcAft>
                <a:spcPts val="600"/>
              </a:spcAft>
            </a:pPr>
            <a:r>
              <a:rPr lang="en-US" sz="2000" dirty="0"/>
              <a:t>Over 1,000 clients in 25 different industries</a:t>
            </a:r>
          </a:p>
          <a:p>
            <a:endParaRPr lang="en-US" dirty="0"/>
          </a:p>
        </p:txBody>
      </p:sp>
      <p:sp>
        <p:nvSpPr>
          <p:cNvPr id="7" name="Footer Placeholder 4"/>
          <p:cNvSpPr>
            <a:spLocks noGrp="1"/>
          </p:cNvSpPr>
          <p:nvPr>
            <p:ph type="ftr" sz="quarter" idx="11"/>
          </p:nvPr>
        </p:nvSpPr>
        <p:spPr>
          <a:xfrm>
            <a:off x="228600" y="6362700"/>
            <a:ext cx="4013200" cy="476250"/>
          </a:xfrm>
          <a:noFill/>
        </p:spPr>
        <p:txBody>
          <a:bodyPr/>
          <a:lstStyle/>
          <a:p>
            <a:r>
              <a:rPr lang="en-US" dirty="0" smtClean="0"/>
              <a:t>© 2012 Alliance Cost Containment, LLC. Proprietary and Confidential .</a:t>
            </a:r>
            <a:endParaRPr lang="en-US" sz="600" dirty="0"/>
          </a:p>
        </p:txBody>
      </p:sp>
    </p:spTree>
    <p:extLst>
      <p:ext uri="{BB962C8B-B14F-4D97-AF65-F5344CB8AC3E}">
        <p14:creationId xmlns:p14="http://schemas.microsoft.com/office/powerpoint/2010/main" val="42438005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Business Problem</a:t>
            </a:r>
            <a:endParaRPr lang="en-US" dirty="0"/>
          </a:p>
        </p:txBody>
      </p:sp>
      <p:sp>
        <p:nvSpPr>
          <p:cNvPr id="3" name="Content Placeholder 2"/>
          <p:cNvSpPr>
            <a:spLocks noGrp="1"/>
          </p:cNvSpPr>
          <p:nvPr>
            <p:ph idx="1"/>
          </p:nvPr>
        </p:nvSpPr>
        <p:spPr>
          <a:xfrm>
            <a:off x="304800" y="2047875"/>
            <a:ext cx="8686800" cy="4602163"/>
          </a:xfrm>
        </p:spPr>
        <p:txBody>
          <a:bodyPr/>
          <a:lstStyle/>
          <a:p>
            <a:r>
              <a:rPr lang="en-US" sz="2800" dirty="0" smtClean="0"/>
              <a:t>Organizations </a:t>
            </a:r>
            <a:r>
              <a:rPr lang="en-US" sz="2800" dirty="0" smtClean="0"/>
              <a:t>continue to face:</a:t>
            </a:r>
            <a:endParaRPr lang="en-US" sz="2800" dirty="0" smtClean="0"/>
          </a:p>
          <a:p>
            <a:pPr lvl="1"/>
            <a:r>
              <a:rPr lang="en-US" sz="2400" dirty="0" smtClean="0"/>
              <a:t>Revenue pressures </a:t>
            </a:r>
            <a:r>
              <a:rPr lang="en-US" sz="2400" dirty="0" smtClean="0"/>
              <a:t>from:</a:t>
            </a:r>
          </a:p>
          <a:p>
            <a:pPr lvl="2"/>
            <a:r>
              <a:rPr lang="en-US" sz="2200" dirty="0" smtClean="0"/>
              <a:t>T</a:t>
            </a:r>
            <a:r>
              <a:rPr lang="en-US" sz="2200" dirty="0" smtClean="0"/>
              <a:t>he economic </a:t>
            </a:r>
            <a:r>
              <a:rPr lang="en-US" sz="2200" dirty="0" smtClean="0"/>
              <a:t>downturn</a:t>
            </a:r>
          </a:p>
          <a:p>
            <a:pPr lvl="2"/>
            <a:r>
              <a:rPr lang="en-US" sz="2000" dirty="0" smtClean="0"/>
              <a:t>Changes in demand </a:t>
            </a:r>
            <a:endParaRPr lang="en-US" sz="2000" dirty="0" smtClean="0"/>
          </a:p>
          <a:p>
            <a:pPr lvl="2"/>
            <a:r>
              <a:rPr lang="en-US" sz="2000" dirty="0" smtClean="0"/>
              <a:t>Fierce </a:t>
            </a:r>
            <a:r>
              <a:rPr lang="en-US" sz="2000" dirty="0" smtClean="0"/>
              <a:t>competition </a:t>
            </a:r>
            <a:r>
              <a:rPr lang="en-US" sz="2000" dirty="0" smtClean="0"/>
              <a:t>for fewer sales</a:t>
            </a:r>
          </a:p>
          <a:p>
            <a:pPr lvl="1"/>
            <a:r>
              <a:rPr lang="en-US" sz="2400" dirty="0" smtClean="0"/>
              <a:t>Cost pressures </a:t>
            </a:r>
          </a:p>
          <a:p>
            <a:pPr lvl="2"/>
            <a:r>
              <a:rPr lang="en-US" sz="2000" dirty="0"/>
              <a:t>Variable costs have been increasing</a:t>
            </a:r>
          </a:p>
          <a:p>
            <a:pPr lvl="2"/>
            <a:r>
              <a:rPr lang="en-US" sz="2000" dirty="0" smtClean="0"/>
              <a:t>Reduced Sales </a:t>
            </a:r>
            <a:r>
              <a:rPr lang="en-US" sz="2000" dirty="0" smtClean="0"/>
              <a:t>have a </a:t>
            </a:r>
            <a:r>
              <a:rPr lang="en-US" sz="2000" dirty="0" smtClean="0"/>
              <a:t>negative effect on fixed cost coverage</a:t>
            </a:r>
          </a:p>
          <a:p>
            <a:pPr lvl="2"/>
            <a:r>
              <a:rPr lang="en-US" sz="2000" dirty="0" smtClean="0"/>
              <a:t>Projections indicate costs will continue to increase</a:t>
            </a:r>
          </a:p>
          <a:p>
            <a:pPr lvl="1"/>
            <a:r>
              <a:rPr lang="en-US" sz="2400" b="1" dirty="0" smtClean="0">
                <a:solidFill>
                  <a:srgbClr val="2C6C3B"/>
                </a:solidFill>
              </a:rPr>
              <a:t>Both are causing a compound squeeze on profit</a:t>
            </a:r>
          </a:p>
          <a:p>
            <a:pPr lvl="2"/>
            <a:endParaRPr lang="en-US" sz="2000" dirty="0" smtClean="0"/>
          </a:p>
          <a:p>
            <a:pPr lvl="1"/>
            <a:endParaRPr lang="en-US" sz="2800" dirty="0"/>
          </a:p>
        </p:txBody>
      </p:sp>
      <p:sp>
        <p:nvSpPr>
          <p:cNvPr id="4" name="Text Placeholder 3"/>
          <p:cNvSpPr>
            <a:spLocks noGrp="1"/>
          </p:cNvSpPr>
          <p:nvPr>
            <p:ph type="body" sz="quarter" idx="13"/>
          </p:nvPr>
        </p:nvSpPr>
        <p:spPr/>
        <p:txBody>
          <a:bodyPr/>
          <a:lstStyle/>
          <a:p>
            <a:endParaRPr lang="en-US"/>
          </a:p>
        </p:txBody>
      </p:sp>
      <p:sp>
        <p:nvSpPr>
          <p:cNvPr id="7" name="Rectangle 6"/>
          <p:cNvSpPr/>
          <p:nvPr/>
        </p:nvSpPr>
        <p:spPr>
          <a:xfrm>
            <a:off x="2571588" y="1350318"/>
            <a:ext cx="3448380" cy="584775"/>
          </a:xfrm>
          <a:prstGeom prst="rect">
            <a:avLst/>
          </a:prstGeom>
        </p:spPr>
        <p:txBody>
          <a:bodyPr wrap="none">
            <a:spAutoFit/>
            <a:scene3d>
              <a:camera prst="orthographicFront"/>
              <a:lightRig rig="threePt" dir="t"/>
            </a:scene3d>
            <a:sp3d>
              <a:bevelT w="50800"/>
            </a:sp3d>
          </a:bodyPr>
          <a:lstStyle/>
          <a:p>
            <a:pPr lvl="0" eaLnBrk="0" latinLnBrk="0" hangingPunct="0">
              <a:spcBef>
                <a:spcPct val="20000"/>
              </a:spcBef>
              <a:buClr>
                <a:srgbClr val="F19745"/>
              </a:buClr>
            </a:pPr>
            <a:r>
              <a:rPr kumimoji="0" lang="en-US" sz="3200" b="1" kern="0" dirty="0" smtClean="0">
                <a:solidFill>
                  <a:srgbClr val="008000"/>
                </a:solidFill>
                <a:effectLst>
                  <a:outerShdw blurRad="50800" dist="50800" dir="5400000" algn="ctr" rotWithShape="0">
                    <a:srgbClr val="000000">
                      <a:alpha val="35000"/>
                    </a:srgbClr>
                  </a:outerShdw>
                </a:effectLst>
                <a:latin typeface="Arial Black" pitchFamily="34" charset="0"/>
                <a:ea typeface="+mn-ea"/>
              </a:rPr>
              <a:t>Profit Squeeze</a:t>
            </a:r>
            <a:endParaRPr kumimoji="0" lang="en-US" sz="3200" b="1" kern="0" dirty="0">
              <a:solidFill>
                <a:srgbClr val="008000"/>
              </a:solidFill>
              <a:effectLst>
                <a:outerShdw blurRad="50800" dist="50800" dir="5400000" algn="ctr" rotWithShape="0">
                  <a:srgbClr val="000000">
                    <a:alpha val="35000"/>
                  </a:srgbClr>
                </a:outerShdw>
              </a:effectLst>
              <a:latin typeface="Arial Black" pitchFamily="34" charset="0"/>
              <a:ea typeface="+mn-ea"/>
            </a:endParaRPr>
          </a:p>
        </p:txBody>
      </p:sp>
    </p:spTree>
    <p:extLst>
      <p:ext uri="{BB962C8B-B14F-4D97-AF65-F5344CB8AC3E}">
        <p14:creationId xmlns:p14="http://schemas.microsoft.com/office/powerpoint/2010/main" val="2527797171"/>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bwMode="auto">
          <a:xfrm flipV="1">
            <a:off x="-14288" y="0"/>
            <a:ext cx="9158288" cy="6300788"/>
          </a:xfrm>
          <a:prstGeom prst="rect">
            <a:avLst/>
          </a:prstGeom>
          <a:gradFill flip="none" rotWithShape="1">
            <a:gsLst>
              <a:gs pos="0">
                <a:schemeClr val="accent4"/>
              </a:gs>
              <a:gs pos="100000">
                <a:schemeClr val="accent1">
                  <a:tint val="23500"/>
                  <a:satMod val="160000"/>
                  <a:alpha val="0"/>
                </a:schemeClr>
              </a:gs>
            </a:gsLst>
            <a:lin ang="16200000" scaled="1"/>
            <a:tileRect/>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en-US" sz="2400" b="0" i="0" u="none" strike="noStrike" cap="none" normalizeH="0" baseline="0" dirty="0" smtClean="0">
              <a:ln>
                <a:noFill/>
              </a:ln>
              <a:solidFill>
                <a:schemeClr val="tx1"/>
              </a:solidFill>
              <a:effectLst/>
              <a:latin typeface="Gulim" pitchFamily="34" charset="-127"/>
              <a:ea typeface="Gulim" pitchFamily="34" charset="-127"/>
              <a:cs typeface="Arial" charset="0"/>
            </a:endParaRPr>
          </a:p>
        </p:txBody>
      </p:sp>
      <p:sp>
        <p:nvSpPr>
          <p:cNvPr id="25" name="Rectangle 24"/>
          <p:cNvSpPr/>
          <p:nvPr/>
        </p:nvSpPr>
        <p:spPr>
          <a:xfrm>
            <a:off x="557212" y="1528762"/>
            <a:ext cx="8315331" cy="2343158"/>
          </a:xfrm>
          <a:prstGeom prst="rect">
            <a:avLst/>
          </a:prstGeom>
          <a:noFill/>
        </p:spPr>
        <p:txBody>
          <a:bodyPr wrap="square">
            <a:noAutofit/>
          </a:bodyPr>
          <a:lstStyle/>
          <a:p>
            <a:pPr>
              <a:buNone/>
            </a:pPr>
            <a:r>
              <a:rPr lang="en-US" sz="1800" dirty="0" smtClean="0">
                <a:solidFill>
                  <a:schemeClr val="bg1"/>
                </a:solidFill>
                <a:latin typeface="+mn-lt"/>
              </a:rPr>
              <a:t> </a:t>
            </a:r>
            <a:r>
              <a:rPr lang="en-US" dirty="0" smtClean="0">
                <a:solidFill>
                  <a:schemeClr val="bg1"/>
                </a:solidFill>
                <a:latin typeface="+mn-lt"/>
              </a:rPr>
              <a:t>“Mid-sized organizations the US. are losing $134 billion in </a:t>
            </a:r>
          </a:p>
          <a:p>
            <a:pPr>
              <a:buNone/>
            </a:pPr>
            <a:r>
              <a:rPr lang="en-US" sz="4400" b="1" dirty="0" smtClean="0">
                <a:solidFill>
                  <a:schemeClr val="accent1"/>
                </a:solidFill>
                <a:effectLst>
                  <a:outerShdw blurRad="38100" dist="38100" dir="2700000" algn="tl">
                    <a:srgbClr val="000000">
                      <a:alpha val="43137"/>
                    </a:srgbClr>
                  </a:outerShdw>
                </a:effectLst>
                <a:latin typeface="+mn-lt"/>
              </a:rPr>
              <a:t>missed cost savings </a:t>
            </a:r>
          </a:p>
          <a:p>
            <a:pPr>
              <a:buNone/>
            </a:pPr>
            <a:r>
              <a:rPr lang="en-US" dirty="0" smtClean="0">
                <a:solidFill>
                  <a:schemeClr val="bg1"/>
                </a:solidFill>
                <a:latin typeface="+mn-lt"/>
              </a:rPr>
              <a:t>each year due to a lack of expertise and insufficient </a:t>
            </a:r>
          </a:p>
          <a:p>
            <a:pPr>
              <a:buNone/>
            </a:pPr>
            <a:r>
              <a:rPr lang="en-US" dirty="0" smtClean="0">
                <a:solidFill>
                  <a:schemeClr val="bg1"/>
                </a:solidFill>
                <a:latin typeface="+mn-lt"/>
              </a:rPr>
              <a:t>purchasing power.” </a:t>
            </a:r>
          </a:p>
          <a:p>
            <a:pPr>
              <a:buNone/>
            </a:pPr>
            <a:endParaRPr lang="en-US" b="1" dirty="0" smtClean="0">
              <a:solidFill>
                <a:schemeClr val="bg1"/>
              </a:solidFill>
              <a:latin typeface="+mn-lt"/>
            </a:endParaRPr>
          </a:p>
          <a:p>
            <a:pPr marL="228600" indent="-228600" algn="l">
              <a:buNone/>
            </a:pPr>
            <a:endParaRPr lang="en-US" b="1" dirty="0" smtClean="0">
              <a:solidFill>
                <a:schemeClr val="bg1"/>
              </a:solidFill>
              <a:latin typeface="+mn-lt"/>
            </a:endParaRPr>
          </a:p>
          <a:p>
            <a:pPr marL="228600" indent="-228600" algn="l">
              <a:buNone/>
            </a:pPr>
            <a:endParaRPr lang="en-US" b="1" dirty="0" smtClean="0">
              <a:solidFill>
                <a:schemeClr val="bg1"/>
              </a:solidFill>
              <a:latin typeface="+mn-lt"/>
            </a:endParaRPr>
          </a:p>
          <a:p>
            <a:pPr marL="228600" indent="-228600" algn="l">
              <a:buNone/>
            </a:pPr>
            <a:endParaRPr lang="en-US" b="1" dirty="0" smtClean="0">
              <a:solidFill>
                <a:schemeClr val="bg1"/>
              </a:solidFill>
              <a:latin typeface="+mn-lt"/>
            </a:endParaRPr>
          </a:p>
          <a:p>
            <a:pPr marL="228600" indent="-228600" algn="l">
              <a:buNone/>
            </a:pPr>
            <a:endParaRPr lang="en-US" b="1" dirty="0" smtClean="0">
              <a:solidFill>
                <a:schemeClr val="bg1"/>
              </a:solidFill>
              <a:latin typeface="+mn-lt"/>
            </a:endParaRPr>
          </a:p>
          <a:p>
            <a:pPr marL="228600" indent="-228600" algn="l">
              <a:buNone/>
            </a:pPr>
            <a:endParaRPr lang="en-US" b="1" dirty="0" smtClean="0">
              <a:solidFill>
                <a:schemeClr val="bg1"/>
              </a:solidFill>
              <a:latin typeface="+mn-lt"/>
            </a:endParaRPr>
          </a:p>
          <a:p>
            <a:pPr marL="228600" indent="-228600" algn="l">
              <a:buNone/>
            </a:pPr>
            <a:r>
              <a:rPr lang="en-US" sz="1600" b="1" i="1" dirty="0" smtClean="0">
                <a:latin typeface="+mn-lt"/>
              </a:rPr>
              <a:t>The Aberdeen Group-- 2009</a:t>
            </a:r>
            <a:endParaRPr lang="en-US" sz="1600" i="1" dirty="0">
              <a:latin typeface="+mn-lt"/>
            </a:endParaRPr>
          </a:p>
        </p:txBody>
      </p:sp>
      <p:sp>
        <p:nvSpPr>
          <p:cNvPr id="5" name="Title 4"/>
          <p:cNvSpPr>
            <a:spLocks noGrp="1"/>
          </p:cNvSpPr>
          <p:nvPr>
            <p:ph type="title"/>
          </p:nvPr>
        </p:nvSpPr>
        <p:spPr>
          <a:xfrm>
            <a:off x="190505" y="208915"/>
            <a:ext cx="7153270" cy="724535"/>
          </a:xfrm>
        </p:spPr>
        <p:txBody>
          <a:bodyPr/>
          <a:lstStyle/>
          <a:p>
            <a:r>
              <a:rPr lang="en-US" b="1" dirty="0" smtClean="0">
                <a:solidFill>
                  <a:schemeClr val="bg1"/>
                </a:solidFill>
              </a:rPr>
              <a:t>The </a:t>
            </a:r>
            <a:r>
              <a:rPr lang="en-US" b="1" dirty="0" smtClean="0">
                <a:solidFill>
                  <a:schemeClr val="bg1"/>
                </a:solidFill>
              </a:rPr>
              <a:t>Missed Opportunity</a:t>
            </a:r>
            <a:endParaRPr lang="en-US" b="1" dirty="0">
              <a:solidFill>
                <a:schemeClr val="bg1"/>
              </a:solidFill>
            </a:endParaRPr>
          </a:p>
        </p:txBody>
      </p:sp>
      <p:pic>
        <p:nvPicPr>
          <p:cNvPr id="36" name="Picture 3" descr="C:\Users\bordask\AppData\Local\Microsoft\Windows\Temporary Internet Files\Content.IE5\O8X1CN2Z\MCj04396000000[1].png"/>
          <p:cNvPicPr>
            <a:picLocks noChangeAspect="1" noChangeArrowheads="1"/>
          </p:cNvPicPr>
          <p:nvPr/>
        </p:nvPicPr>
        <p:blipFill>
          <a:blip r:embed="rId3" cstate="email"/>
          <a:srcRect/>
          <a:stretch>
            <a:fillRect/>
          </a:stretch>
        </p:blipFill>
        <p:spPr bwMode="auto">
          <a:xfrm>
            <a:off x="3695322" y="3535835"/>
            <a:ext cx="5434390" cy="3165001"/>
          </a:xfrm>
          <a:prstGeom prst="rect">
            <a:avLst/>
          </a:prstGeom>
          <a:noFill/>
        </p:spPr>
      </p:pic>
    </p:spTree>
    <p:extLst>
      <p:ext uri="{BB962C8B-B14F-4D97-AF65-F5344CB8AC3E}">
        <p14:creationId xmlns:p14="http://schemas.microsoft.com/office/powerpoint/2010/main" val="260402717"/>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State</a:t>
            </a:r>
            <a:endParaRPr lang="en-US" dirty="0"/>
          </a:p>
        </p:txBody>
      </p:sp>
      <p:sp>
        <p:nvSpPr>
          <p:cNvPr id="3" name="Footer Placeholder 2"/>
          <p:cNvSpPr>
            <a:spLocks noGrp="1"/>
          </p:cNvSpPr>
          <p:nvPr>
            <p:ph type="ftr" sz="quarter" idx="11"/>
          </p:nvPr>
        </p:nvSpPr>
        <p:spPr/>
        <p:txBody>
          <a:bodyPr/>
          <a:lstStyle/>
          <a:p>
            <a:pPr>
              <a:defRPr/>
            </a:pPr>
            <a:r>
              <a:rPr lang="en-US" sz="600" smtClean="0"/>
              <a:t>Slide &lt;#&gt;</a:t>
            </a:r>
            <a:endParaRPr lang="en-US" sz="600"/>
          </a:p>
        </p:txBody>
      </p:sp>
      <p:sp>
        <p:nvSpPr>
          <p:cNvPr id="4" name="Slide Number Placeholder 3"/>
          <p:cNvSpPr>
            <a:spLocks noGrp="1"/>
          </p:cNvSpPr>
          <p:nvPr>
            <p:ph type="sldNum" sz="quarter" idx="12"/>
          </p:nvPr>
        </p:nvSpPr>
        <p:spPr/>
        <p:txBody>
          <a:bodyPr/>
          <a:lstStyle/>
          <a:p>
            <a:pPr>
              <a:defRPr/>
            </a:pPr>
            <a:fld id="{44471617-68C8-4714-B2A1-2DC461145A83}" type="slidenum">
              <a:rPr lang="en-US" smtClean="0"/>
              <a:pPr>
                <a:defRPr/>
              </a:pPr>
              <a:t>5</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43050"/>
            <a:ext cx="8191500" cy="295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67300"/>
            <a:ext cx="9144000" cy="179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54608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bwMode="auto">
          <a:xfrm>
            <a:off x="0" y="0"/>
            <a:ext cx="9144000" cy="6858000"/>
          </a:xfrm>
          <a:prstGeom prst="rect">
            <a:avLst/>
          </a:prstGeom>
          <a:solidFill>
            <a:schemeClr val="accent4">
              <a:alpha val="77000"/>
            </a:schemeClr>
          </a:solidFill>
          <a:ln w="9525" cap="flat" cmpd="sng" algn="ctr">
            <a:noFill/>
            <a:prstDash val="solid"/>
            <a:round/>
            <a:headEnd type="none" w="med" len="med"/>
            <a:tailEnd type="none" w="med" len="med"/>
          </a:ln>
          <a:effectLst/>
        </p:spPr>
        <p:txBody>
          <a:bodyPr wrap="none" anchor="ctr"/>
          <a:lstStyle/>
          <a:p>
            <a:pPr algn="ctr" latinLnBrk="1">
              <a:defRPr/>
            </a:pPr>
            <a:endParaRPr lang="en-US" dirty="0">
              <a:latin typeface="Gulim" pitchFamily="34" charset="-127"/>
              <a:ea typeface="Gulim" pitchFamily="34" charset="-127"/>
            </a:endParaRPr>
          </a:p>
        </p:txBody>
      </p:sp>
      <p:pic>
        <p:nvPicPr>
          <p:cNvPr id="8195" name="Picture 13" descr="Untitled-1.png"/>
          <p:cNvPicPr>
            <a:picLocks noChangeAspect="1"/>
          </p:cNvPicPr>
          <p:nvPr/>
        </p:nvPicPr>
        <p:blipFill>
          <a:blip r:embed="rId3">
            <a:extLst>
              <a:ext uri="{28A0092B-C50C-407E-A947-70E740481C1C}">
                <a14:useLocalDpi xmlns:a14="http://schemas.microsoft.com/office/drawing/2010/main" val="0"/>
              </a:ext>
            </a:extLst>
          </a:blip>
          <a:srcRect l="288" t="195" r="1871"/>
          <a:stretch>
            <a:fillRect/>
          </a:stretch>
        </p:blipFill>
        <p:spPr bwMode="auto">
          <a:xfrm>
            <a:off x="0" y="476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p:cNvSpPr/>
          <p:nvPr/>
        </p:nvSpPr>
        <p:spPr bwMode="auto">
          <a:xfrm>
            <a:off x="0" y="2200275"/>
            <a:ext cx="9144000" cy="5429250"/>
          </a:xfrm>
          <a:prstGeom prst="rect">
            <a:avLst/>
          </a:prstGeom>
          <a:gradFill flip="none" rotWithShape="1">
            <a:gsLst>
              <a:gs pos="0">
                <a:schemeClr val="accent4"/>
              </a:gs>
              <a:gs pos="100000">
                <a:schemeClr val="accent1">
                  <a:tint val="23500"/>
                  <a:satMod val="160000"/>
                  <a:alpha val="0"/>
                </a:schemeClr>
              </a:gs>
            </a:gsLst>
            <a:lin ang="16200000" scaled="1"/>
            <a:tileRect/>
          </a:gradFill>
          <a:ln w="9525" cap="flat" cmpd="sng" algn="ctr">
            <a:noFill/>
            <a:prstDash val="solid"/>
            <a:round/>
            <a:headEnd type="none" w="med" len="med"/>
            <a:tailEnd type="none" w="med" len="med"/>
          </a:ln>
          <a:effectLst/>
        </p:spPr>
        <p:txBody>
          <a:bodyPr wrap="none" anchor="ctr"/>
          <a:lstStyle/>
          <a:p>
            <a:pPr algn="ctr" latinLnBrk="1">
              <a:defRPr/>
            </a:pPr>
            <a:endParaRPr lang="en-US" dirty="0">
              <a:latin typeface="Gulim" pitchFamily="34" charset="-127"/>
              <a:ea typeface="Gulim" pitchFamily="34" charset="-127"/>
            </a:endParaRPr>
          </a:p>
        </p:txBody>
      </p:sp>
      <p:sp>
        <p:nvSpPr>
          <p:cNvPr id="8197" name="Rectangle 4"/>
          <p:cNvSpPr>
            <a:spLocks noGrp="1" noChangeArrowheads="1"/>
          </p:cNvSpPr>
          <p:nvPr>
            <p:ph type="title"/>
          </p:nvPr>
        </p:nvSpPr>
        <p:spPr>
          <a:xfrm>
            <a:off x="557213" y="271463"/>
            <a:ext cx="8258175" cy="1036637"/>
          </a:xfrm>
        </p:spPr>
        <p:txBody>
          <a:bodyPr/>
          <a:lstStyle/>
          <a:p>
            <a:pPr eaLnBrk="1" hangingPunct="1"/>
            <a:r>
              <a:rPr lang="en-US" b="1" smtClean="0"/>
              <a:t>Chief Cost Containment Officer (“C3O”)</a:t>
            </a:r>
          </a:p>
        </p:txBody>
      </p:sp>
      <p:pic>
        <p:nvPicPr>
          <p:cNvPr id="81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8850" y="2044700"/>
            <a:ext cx="2746375" cy="385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0013" y="1687513"/>
            <a:ext cx="5938837" cy="4094162"/>
          </a:xfrm>
          <a:prstGeom prst="rect">
            <a:avLst/>
          </a:prstGeom>
          <a:noFill/>
        </p:spPr>
        <p:txBody>
          <a:bodyPr>
            <a:spAutoFit/>
          </a:bodyPr>
          <a:lstStyle/>
          <a:p>
            <a:pPr marL="342900" indent="-342900" latinLnBrk="1">
              <a:buFont typeface="Arial" pitchFamily="34" charset="0"/>
              <a:buChar char="•"/>
              <a:defRPr/>
            </a:pPr>
            <a:r>
              <a:rPr lang="en-US" b="1" dirty="0">
                <a:solidFill>
                  <a:schemeClr val="bg1"/>
                </a:solidFill>
              </a:rPr>
              <a:t>A seat at the Executive Table</a:t>
            </a:r>
          </a:p>
          <a:p>
            <a:pPr marL="800100" lvl="1" indent="-342900" latinLnBrk="1">
              <a:buFont typeface="Arial" pitchFamily="34" charset="0"/>
              <a:buChar char="•"/>
              <a:defRPr/>
            </a:pPr>
            <a:endParaRPr lang="en-US" b="1" dirty="0">
              <a:solidFill>
                <a:schemeClr val="bg1"/>
              </a:solidFill>
            </a:endParaRPr>
          </a:p>
          <a:p>
            <a:pPr marL="800100" lvl="1" indent="-342900" latinLnBrk="1">
              <a:buFont typeface="Arial" pitchFamily="34" charset="0"/>
              <a:buChar char="•"/>
              <a:defRPr/>
            </a:pPr>
            <a:r>
              <a:rPr lang="en-US" b="1" dirty="0">
                <a:solidFill>
                  <a:schemeClr val="bg1"/>
                </a:solidFill>
              </a:rPr>
              <a:t>Generator of profit</a:t>
            </a:r>
          </a:p>
          <a:p>
            <a:pPr marL="342900" indent="-342900" latinLnBrk="1">
              <a:buFont typeface="Arial" pitchFamily="34" charset="0"/>
              <a:buChar char="•"/>
              <a:defRPr/>
            </a:pPr>
            <a:endParaRPr lang="en-US" b="1" dirty="0">
              <a:solidFill>
                <a:schemeClr val="bg1"/>
              </a:solidFill>
            </a:endParaRPr>
          </a:p>
          <a:p>
            <a:pPr marL="800100" lvl="1" indent="-342900" latinLnBrk="1">
              <a:buFont typeface="Arial" pitchFamily="34" charset="0"/>
              <a:buChar char="•"/>
              <a:defRPr/>
            </a:pPr>
            <a:r>
              <a:rPr lang="en-US" b="1" dirty="0">
                <a:solidFill>
                  <a:schemeClr val="bg1"/>
                </a:solidFill>
              </a:rPr>
              <a:t>Hub of cost intelligence</a:t>
            </a:r>
          </a:p>
          <a:p>
            <a:pPr marL="342900" indent="-342900" latinLnBrk="1">
              <a:buFont typeface="Arial" pitchFamily="34" charset="0"/>
              <a:buChar char="•"/>
              <a:defRPr/>
            </a:pPr>
            <a:endParaRPr lang="en-US" b="1" dirty="0">
              <a:solidFill>
                <a:schemeClr val="bg1"/>
              </a:solidFill>
            </a:endParaRPr>
          </a:p>
          <a:p>
            <a:pPr marL="800100" lvl="1" indent="-342900" latinLnBrk="1">
              <a:buFont typeface="Arial" pitchFamily="34" charset="0"/>
              <a:buChar char="•"/>
              <a:defRPr/>
            </a:pPr>
            <a:r>
              <a:rPr lang="en-US" b="1" dirty="0">
                <a:solidFill>
                  <a:schemeClr val="bg1"/>
                </a:solidFill>
              </a:rPr>
              <a:t>Vital entry point for suppliers</a:t>
            </a:r>
          </a:p>
          <a:p>
            <a:pPr marL="800100" lvl="1" indent="-342900" latinLnBrk="1">
              <a:buFont typeface="Arial" pitchFamily="34" charset="0"/>
              <a:buChar char="•"/>
              <a:defRPr/>
            </a:pPr>
            <a:endParaRPr lang="en-US" b="1" dirty="0">
              <a:solidFill>
                <a:schemeClr val="bg1"/>
              </a:solidFill>
            </a:endParaRPr>
          </a:p>
          <a:p>
            <a:pPr marL="800100" lvl="1" indent="-342900" latinLnBrk="1">
              <a:buFont typeface="Arial" pitchFamily="34" charset="0"/>
              <a:buChar char="•"/>
              <a:defRPr/>
            </a:pPr>
            <a:r>
              <a:rPr lang="en-US" b="1" dirty="0">
                <a:solidFill>
                  <a:schemeClr val="bg1"/>
                </a:solidFill>
              </a:rPr>
              <a:t>Long term residual relationships    with both ends of the supply chain</a:t>
            </a:r>
          </a:p>
          <a:p>
            <a:pPr latinLnBrk="1">
              <a:defRPr/>
            </a:pPr>
            <a:endParaRPr lang="en-US" sz="2000" b="1" dirty="0"/>
          </a:p>
        </p:txBody>
      </p:sp>
    </p:spTree>
    <p:extLst>
      <p:ext uri="{BB962C8B-B14F-4D97-AF65-F5344CB8AC3E}">
        <p14:creationId xmlns:p14="http://schemas.microsoft.com/office/powerpoint/2010/main" val="1369993363"/>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19050" y="971550"/>
            <a:ext cx="9163050" cy="5886450"/>
          </a:xfrm>
          <a:prstGeom prst="rect">
            <a:avLst/>
          </a:prstGeom>
          <a:gradFill>
            <a:gsLst>
              <a:gs pos="0">
                <a:srgbClr val="2C6C3B"/>
              </a:gs>
              <a:gs pos="74000">
                <a:schemeClr val="tx1">
                  <a:lumMod val="95000"/>
                  <a:lumOff val="5000"/>
                </a:schemeClr>
              </a:gs>
            </a:gsLst>
            <a:lin ang="5400000" scaled="0"/>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Gulim" pitchFamily="34" charset="-127"/>
              <a:ea typeface="Gulim" pitchFamily="34" charset="-127"/>
              <a:cs typeface="Arial" charset="0"/>
            </a:endParaRPr>
          </a:p>
        </p:txBody>
      </p:sp>
      <p:sp>
        <p:nvSpPr>
          <p:cNvPr id="2" name="Title 1"/>
          <p:cNvSpPr>
            <a:spLocks noGrp="1"/>
          </p:cNvSpPr>
          <p:nvPr>
            <p:ph type="title"/>
          </p:nvPr>
        </p:nvSpPr>
        <p:spPr/>
        <p:txBody>
          <a:bodyPr/>
          <a:lstStyle/>
          <a:p>
            <a:r>
              <a:rPr lang="en-US" dirty="0" smtClean="0"/>
              <a:t>Indirect Expense Categories</a:t>
            </a:r>
            <a:endParaRPr lang="en-US" dirty="0"/>
          </a:p>
        </p:txBody>
      </p:sp>
      <p:sp>
        <p:nvSpPr>
          <p:cNvPr id="3" name="Footer Placeholder 2"/>
          <p:cNvSpPr>
            <a:spLocks noGrp="1"/>
          </p:cNvSpPr>
          <p:nvPr>
            <p:ph type="ftr" sz="quarter" idx="11"/>
          </p:nvPr>
        </p:nvSpPr>
        <p:spPr/>
        <p:txBody>
          <a:bodyPr/>
          <a:lstStyle/>
          <a:p>
            <a:pPr>
              <a:defRPr/>
            </a:pPr>
            <a:r>
              <a:rPr lang="en-US" sz="600" dirty="0" smtClean="0"/>
              <a:t>Slide &lt;#&gt;</a:t>
            </a:r>
            <a:endParaRPr lang="en-US" sz="600" dirty="0"/>
          </a:p>
        </p:txBody>
      </p:sp>
      <p:sp>
        <p:nvSpPr>
          <p:cNvPr id="4" name="Slide Number Placeholder 3"/>
          <p:cNvSpPr>
            <a:spLocks noGrp="1"/>
          </p:cNvSpPr>
          <p:nvPr>
            <p:ph type="sldNum" sz="quarter" idx="12"/>
          </p:nvPr>
        </p:nvSpPr>
        <p:spPr/>
        <p:txBody>
          <a:bodyPr/>
          <a:lstStyle/>
          <a:p>
            <a:pPr>
              <a:defRPr/>
            </a:pPr>
            <a:fld id="{44471617-68C8-4714-B2A1-2DC461145A83}" type="slidenum">
              <a:rPr lang="en-US" smtClean="0"/>
              <a:pPr>
                <a:defRPr/>
              </a:pPr>
              <a:t>7</a:t>
            </a:fld>
            <a:endParaRPr lang="en-US" dirty="0"/>
          </a:p>
        </p:txBody>
      </p:sp>
      <p:sp>
        <p:nvSpPr>
          <p:cNvPr id="6" name="Rounded Rectangle 5"/>
          <p:cNvSpPr/>
          <p:nvPr/>
        </p:nvSpPr>
        <p:spPr>
          <a:xfrm>
            <a:off x="219075" y="1596144"/>
            <a:ext cx="1460094" cy="1006004"/>
          </a:xfrm>
          <a:prstGeom prst="roundRect">
            <a:avLst/>
          </a:prstGeom>
          <a:blipFill rotWithShape="0">
            <a:blip r:embed="rId2"/>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7" name="Rounded Rectangle 6"/>
          <p:cNvSpPr/>
          <p:nvPr/>
        </p:nvSpPr>
        <p:spPr>
          <a:xfrm>
            <a:off x="2032203" y="1596144"/>
            <a:ext cx="1460094" cy="1006004"/>
          </a:xfrm>
          <a:prstGeom prst="roundRect">
            <a:avLst/>
          </a:prstGeom>
          <a:blipFill rotWithShape="0">
            <a:blip r:embed="rId3"/>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8" name="Rounded Rectangle 7"/>
          <p:cNvSpPr/>
          <p:nvPr/>
        </p:nvSpPr>
        <p:spPr>
          <a:xfrm>
            <a:off x="3861003" y="1628365"/>
            <a:ext cx="1460094" cy="1006004"/>
          </a:xfrm>
          <a:prstGeom prst="roundRect">
            <a:avLst/>
          </a:prstGeom>
          <a:blipFill rotWithShape="0">
            <a:blip r:embed="rId4"/>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9" name="Rounded Rectangle 8"/>
          <p:cNvSpPr/>
          <p:nvPr/>
        </p:nvSpPr>
        <p:spPr>
          <a:xfrm>
            <a:off x="5683047" y="1634244"/>
            <a:ext cx="1460094" cy="1006004"/>
          </a:xfrm>
          <a:prstGeom prst="roundRect">
            <a:avLst/>
          </a:prstGeom>
          <a:blipFill rotWithShape="0">
            <a:blip r:embed="rId5"/>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0" name="Rounded Rectangle 9"/>
          <p:cNvSpPr/>
          <p:nvPr/>
        </p:nvSpPr>
        <p:spPr>
          <a:xfrm>
            <a:off x="7470978" y="1653294"/>
            <a:ext cx="1460094" cy="1006004"/>
          </a:xfrm>
          <a:prstGeom prst="roundRect">
            <a:avLst/>
          </a:prstGeom>
          <a:blipFill rotWithShape="0">
            <a:blip r:embed="rId6"/>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1" name="Rounded Rectangle 10"/>
          <p:cNvSpPr/>
          <p:nvPr/>
        </p:nvSpPr>
        <p:spPr>
          <a:xfrm>
            <a:off x="219075" y="3840398"/>
            <a:ext cx="1460094" cy="1006004"/>
          </a:xfrm>
          <a:prstGeom prst="roundRect">
            <a:avLst/>
          </a:prstGeom>
          <a:blipFill rotWithShape="0">
            <a:blip r:embed="rId7"/>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2" name="Rounded Rectangle 11"/>
          <p:cNvSpPr/>
          <p:nvPr/>
        </p:nvSpPr>
        <p:spPr>
          <a:xfrm>
            <a:off x="2032203" y="3840398"/>
            <a:ext cx="1460094" cy="1006004"/>
          </a:xfrm>
          <a:prstGeom prst="roundRect">
            <a:avLst/>
          </a:prstGeom>
          <a:blipFill rotWithShape="0">
            <a:blip r:embed="rId8"/>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3" name="Rounded Rectangle 12"/>
          <p:cNvSpPr/>
          <p:nvPr/>
        </p:nvSpPr>
        <p:spPr>
          <a:xfrm>
            <a:off x="3861003" y="3840398"/>
            <a:ext cx="1460094" cy="1006004"/>
          </a:xfrm>
          <a:prstGeom prst="roundRect">
            <a:avLst/>
          </a:prstGeom>
          <a:blipFill rotWithShape="0">
            <a:blip r:embed="rId9"/>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4" name="Rounded Rectangle 13"/>
          <p:cNvSpPr/>
          <p:nvPr/>
        </p:nvSpPr>
        <p:spPr>
          <a:xfrm>
            <a:off x="5683047" y="3840398"/>
            <a:ext cx="1460094" cy="1006004"/>
          </a:xfrm>
          <a:prstGeom prst="roundRect">
            <a:avLst/>
          </a:prstGeom>
          <a:blipFill rotWithShape="0">
            <a:blip r:embed="rId10"/>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5" name="Rounded Rectangle 14"/>
          <p:cNvSpPr/>
          <p:nvPr/>
        </p:nvSpPr>
        <p:spPr>
          <a:xfrm>
            <a:off x="7470978" y="3840398"/>
            <a:ext cx="1460094" cy="1006004"/>
          </a:xfrm>
          <a:prstGeom prst="roundRect">
            <a:avLst/>
          </a:prstGeom>
          <a:blipFill rotWithShape="0">
            <a:blip r:embed="rId11"/>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grpSp>
        <p:nvGrpSpPr>
          <p:cNvPr id="17" name="Group 16"/>
          <p:cNvGrpSpPr/>
          <p:nvPr/>
        </p:nvGrpSpPr>
        <p:grpSpPr>
          <a:xfrm>
            <a:off x="57844" y="2602148"/>
            <a:ext cx="1782556" cy="541694"/>
            <a:chOff x="5635" y="1410363"/>
            <a:chExt cx="1782556" cy="541694"/>
          </a:xfrm>
        </p:grpSpPr>
        <p:sp>
          <p:nvSpPr>
            <p:cNvPr id="18" name="Rectangle 17"/>
            <p:cNvSpPr/>
            <p:nvPr/>
          </p:nvSpPr>
          <p:spPr>
            <a:xfrm>
              <a:off x="5635" y="1410363"/>
              <a:ext cx="1782556" cy="54169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Rectangle 18"/>
            <p:cNvSpPr/>
            <p:nvPr/>
          </p:nvSpPr>
          <p:spPr>
            <a:xfrm>
              <a:off x="5635" y="1410363"/>
              <a:ext cx="1782556" cy="5416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n-US" sz="1600" kern="1200" dirty="0" smtClean="0">
                  <a:solidFill>
                    <a:schemeClr val="bg1"/>
                  </a:solidFill>
                </a:rPr>
                <a:t>Merchant Card / AP Processing/ Debt Recovery</a:t>
              </a:r>
              <a:endParaRPr lang="en-US" sz="1600" kern="1200" dirty="0">
                <a:solidFill>
                  <a:schemeClr val="bg1"/>
                </a:solidFill>
              </a:endParaRPr>
            </a:p>
          </p:txBody>
        </p:sp>
      </p:grpSp>
      <p:grpSp>
        <p:nvGrpSpPr>
          <p:cNvPr id="20" name="Group 19"/>
          <p:cNvGrpSpPr/>
          <p:nvPr/>
        </p:nvGrpSpPr>
        <p:grpSpPr>
          <a:xfrm>
            <a:off x="1840400" y="2640248"/>
            <a:ext cx="1797968" cy="541694"/>
            <a:chOff x="1934262" y="1410363"/>
            <a:chExt cx="1460094" cy="541694"/>
          </a:xfrm>
        </p:grpSpPr>
        <p:sp>
          <p:nvSpPr>
            <p:cNvPr id="30" name="Rectangle 29"/>
            <p:cNvSpPr/>
            <p:nvPr/>
          </p:nvSpPr>
          <p:spPr>
            <a:xfrm>
              <a:off x="1934262" y="1410363"/>
              <a:ext cx="1460094" cy="54169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1" name="Rectangle 30"/>
            <p:cNvSpPr/>
            <p:nvPr/>
          </p:nvSpPr>
          <p:spPr>
            <a:xfrm>
              <a:off x="1934262" y="1410363"/>
              <a:ext cx="1460094" cy="5416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n-US" sz="1600" kern="1200" dirty="0" smtClean="0">
                  <a:solidFill>
                    <a:schemeClr val="bg1"/>
                  </a:solidFill>
                </a:rPr>
                <a:t>Printing / Forms Document </a:t>
              </a:r>
              <a:br>
                <a:rPr lang="en-US" sz="1600" kern="1200" dirty="0" smtClean="0">
                  <a:solidFill>
                    <a:schemeClr val="bg1"/>
                  </a:solidFill>
                </a:rPr>
              </a:br>
              <a:r>
                <a:rPr lang="en-US" sz="1600" kern="1200" dirty="0" smtClean="0">
                  <a:solidFill>
                    <a:schemeClr val="bg1"/>
                  </a:solidFill>
                </a:rPr>
                <a:t>Management</a:t>
              </a:r>
            </a:p>
          </p:txBody>
        </p:sp>
      </p:grpSp>
      <p:grpSp>
        <p:nvGrpSpPr>
          <p:cNvPr id="21" name="Group 20"/>
          <p:cNvGrpSpPr/>
          <p:nvPr/>
        </p:nvGrpSpPr>
        <p:grpSpPr>
          <a:xfrm>
            <a:off x="3759392" y="2659298"/>
            <a:ext cx="1606165" cy="547163"/>
            <a:chOff x="3540427" y="1410363"/>
            <a:chExt cx="1606165" cy="547163"/>
          </a:xfrm>
        </p:grpSpPr>
        <p:sp>
          <p:nvSpPr>
            <p:cNvPr id="28" name="Rectangle 27"/>
            <p:cNvSpPr/>
            <p:nvPr/>
          </p:nvSpPr>
          <p:spPr>
            <a:xfrm>
              <a:off x="3540427" y="1410363"/>
              <a:ext cx="1460094" cy="54169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3686498" y="1415832"/>
              <a:ext cx="1460094" cy="5416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n-US" sz="1600" kern="1200" dirty="0" smtClean="0">
                  <a:solidFill>
                    <a:schemeClr val="bg1"/>
                  </a:solidFill>
                </a:rPr>
                <a:t>Telecom / </a:t>
              </a:r>
              <a:br>
                <a:rPr lang="en-US" sz="1600" kern="1200" dirty="0" smtClean="0">
                  <a:solidFill>
                    <a:schemeClr val="bg1"/>
                  </a:solidFill>
                </a:rPr>
              </a:br>
              <a:r>
                <a:rPr lang="en-US" sz="1600" kern="1200" dirty="0" smtClean="0">
                  <a:solidFill>
                    <a:schemeClr val="bg1"/>
                  </a:solidFill>
                </a:rPr>
                <a:t>Energy / </a:t>
              </a:r>
              <a:br>
                <a:rPr lang="en-US" sz="1600" kern="1200" dirty="0" smtClean="0">
                  <a:solidFill>
                    <a:schemeClr val="bg1"/>
                  </a:solidFill>
                </a:rPr>
              </a:br>
              <a:r>
                <a:rPr lang="en-US" sz="1600" kern="1200" dirty="0" smtClean="0">
                  <a:solidFill>
                    <a:schemeClr val="bg1"/>
                  </a:solidFill>
                </a:rPr>
                <a:t>Payroll </a:t>
              </a:r>
              <a:r>
                <a:rPr lang="en-US" sz="1600" kern="1200" dirty="0" err="1" smtClean="0">
                  <a:solidFill>
                    <a:schemeClr val="bg1"/>
                  </a:solidFill>
                </a:rPr>
                <a:t>Svcs</a:t>
              </a:r>
              <a:endParaRPr lang="en-US" sz="1600" kern="1200" dirty="0" smtClean="0">
                <a:solidFill>
                  <a:schemeClr val="bg1"/>
                </a:solidFill>
              </a:endParaRPr>
            </a:p>
          </p:txBody>
        </p:sp>
      </p:grpSp>
      <p:grpSp>
        <p:nvGrpSpPr>
          <p:cNvPr id="22" name="Group 21"/>
          <p:cNvGrpSpPr/>
          <p:nvPr/>
        </p:nvGrpSpPr>
        <p:grpSpPr>
          <a:xfrm>
            <a:off x="5244533" y="2617142"/>
            <a:ext cx="1898608" cy="564800"/>
            <a:chOff x="5146592" y="1387257"/>
            <a:chExt cx="1898608" cy="564800"/>
          </a:xfrm>
        </p:grpSpPr>
        <p:sp>
          <p:nvSpPr>
            <p:cNvPr id="26" name="Rectangle 25"/>
            <p:cNvSpPr/>
            <p:nvPr/>
          </p:nvSpPr>
          <p:spPr>
            <a:xfrm>
              <a:off x="5146592" y="1410363"/>
              <a:ext cx="1460094" cy="54169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7" name="Rectangle 26"/>
            <p:cNvSpPr/>
            <p:nvPr/>
          </p:nvSpPr>
          <p:spPr>
            <a:xfrm>
              <a:off x="5585106" y="1387257"/>
              <a:ext cx="1460094" cy="5416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n-US" sz="1600" kern="1200" dirty="0" smtClean="0">
                  <a:solidFill>
                    <a:schemeClr val="bg1"/>
                  </a:solidFill>
                </a:rPr>
                <a:t>Freight / </a:t>
              </a:r>
              <a:br>
                <a:rPr lang="en-US" sz="1600" kern="1200" dirty="0" smtClean="0">
                  <a:solidFill>
                    <a:schemeClr val="bg1"/>
                  </a:solidFill>
                </a:rPr>
              </a:br>
              <a:r>
                <a:rPr lang="en-US" sz="1600" kern="1200" dirty="0" smtClean="0">
                  <a:solidFill>
                    <a:schemeClr val="bg1"/>
                  </a:solidFill>
                </a:rPr>
                <a:t>Logistics </a:t>
              </a:r>
              <a:r>
                <a:rPr lang="en-US" sz="1600" i="1" kern="1200" dirty="0" smtClean="0">
                  <a:solidFill>
                    <a:schemeClr val="bg1"/>
                  </a:solidFill>
                </a:rPr>
                <a:t>/</a:t>
              </a:r>
              <a:r>
                <a:rPr lang="en-US" sz="1600" kern="1200" dirty="0" smtClean="0">
                  <a:solidFill>
                    <a:schemeClr val="bg1"/>
                  </a:solidFill>
                </a:rPr>
                <a:t> </a:t>
              </a:r>
              <a:br>
                <a:rPr lang="en-US" sz="1600" kern="1200" dirty="0" smtClean="0">
                  <a:solidFill>
                    <a:schemeClr val="bg1"/>
                  </a:solidFill>
                </a:rPr>
              </a:br>
              <a:r>
                <a:rPr lang="en-US" sz="1600" kern="1200" dirty="0" smtClean="0">
                  <a:solidFill>
                    <a:schemeClr val="bg1"/>
                  </a:solidFill>
                </a:rPr>
                <a:t>Express Mail</a:t>
              </a:r>
            </a:p>
          </p:txBody>
        </p:sp>
      </p:grpSp>
      <p:grpSp>
        <p:nvGrpSpPr>
          <p:cNvPr id="23" name="Group 22"/>
          <p:cNvGrpSpPr/>
          <p:nvPr/>
        </p:nvGrpSpPr>
        <p:grpSpPr>
          <a:xfrm>
            <a:off x="6850698" y="2640248"/>
            <a:ext cx="2080374" cy="560744"/>
            <a:chOff x="6752757" y="1410363"/>
            <a:chExt cx="2080374" cy="560744"/>
          </a:xfrm>
        </p:grpSpPr>
        <p:sp>
          <p:nvSpPr>
            <p:cNvPr id="24" name="Rectangle 23"/>
            <p:cNvSpPr/>
            <p:nvPr/>
          </p:nvSpPr>
          <p:spPr>
            <a:xfrm>
              <a:off x="6752757" y="1410363"/>
              <a:ext cx="1460094" cy="54169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7373037" y="1429413"/>
              <a:ext cx="1460094" cy="5416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n-US" sz="1600" kern="1200" dirty="0" smtClean="0">
                  <a:solidFill>
                    <a:schemeClr val="bg1"/>
                  </a:solidFill>
                </a:rPr>
                <a:t>MRO / </a:t>
              </a:r>
              <a:br>
                <a:rPr lang="en-US" sz="1600" kern="1200" dirty="0" smtClean="0">
                  <a:solidFill>
                    <a:schemeClr val="bg1"/>
                  </a:solidFill>
                </a:rPr>
              </a:br>
              <a:r>
                <a:rPr lang="en-US" sz="1600" kern="1200" dirty="0" smtClean="0">
                  <a:solidFill>
                    <a:schemeClr val="bg1"/>
                  </a:solidFill>
                </a:rPr>
                <a:t>Landscaping/ Janitorial</a:t>
              </a:r>
            </a:p>
          </p:txBody>
        </p:sp>
      </p:grpSp>
      <p:grpSp>
        <p:nvGrpSpPr>
          <p:cNvPr id="44" name="Group 43"/>
          <p:cNvGrpSpPr/>
          <p:nvPr/>
        </p:nvGrpSpPr>
        <p:grpSpPr>
          <a:xfrm>
            <a:off x="-9525" y="4943475"/>
            <a:ext cx="1849925" cy="541694"/>
            <a:chOff x="85174" y="3570591"/>
            <a:chExt cx="1541786" cy="541694"/>
          </a:xfrm>
        </p:grpSpPr>
        <p:sp>
          <p:nvSpPr>
            <p:cNvPr id="57" name="Rectangle 56"/>
            <p:cNvSpPr/>
            <p:nvPr/>
          </p:nvSpPr>
          <p:spPr>
            <a:xfrm>
              <a:off x="166866" y="3570591"/>
              <a:ext cx="1460094" cy="54169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8" name="Rectangle 57"/>
            <p:cNvSpPr/>
            <p:nvPr/>
          </p:nvSpPr>
          <p:spPr>
            <a:xfrm>
              <a:off x="85174" y="3570591"/>
              <a:ext cx="1541786" cy="5416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n-US" sz="1600" kern="1200" dirty="0" smtClean="0">
                  <a:solidFill>
                    <a:schemeClr val="bg1"/>
                  </a:solidFill>
                </a:rPr>
                <a:t>Office Supplies / Packaging /</a:t>
              </a:r>
              <a:br>
                <a:rPr lang="en-US" sz="1600" kern="1200" dirty="0" smtClean="0">
                  <a:solidFill>
                    <a:schemeClr val="bg1"/>
                  </a:solidFill>
                </a:rPr>
              </a:br>
              <a:r>
                <a:rPr lang="en-US" sz="1600" kern="1200" dirty="0" smtClean="0">
                  <a:solidFill>
                    <a:schemeClr val="bg1"/>
                  </a:solidFill>
                </a:rPr>
                <a:t>Corrugated / </a:t>
              </a:r>
              <a:br>
                <a:rPr lang="en-US" sz="1600" kern="1200" dirty="0" smtClean="0">
                  <a:solidFill>
                    <a:schemeClr val="bg1"/>
                  </a:solidFill>
                </a:rPr>
              </a:br>
              <a:r>
                <a:rPr lang="en-US" sz="1600" kern="1200" dirty="0" smtClean="0">
                  <a:solidFill>
                    <a:schemeClr val="bg1"/>
                  </a:solidFill>
                </a:rPr>
                <a:t>Shipping Supplies </a:t>
              </a:r>
            </a:p>
          </p:txBody>
        </p:sp>
      </p:grpSp>
      <p:grpSp>
        <p:nvGrpSpPr>
          <p:cNvPr id="45" name="Group 44"/>
          <p:cNvGrpSpPr/>
          <p:nvPr/>
        </p:nvGrpSpPr>
        <p:grpSpPr>
          <a:xfrm>
            <a:off x="1762125" y="4960702"/>
            <a:ext cx="1876242" cy="541694"/>
            <a:chOff x="1709466" y="3570591"/>
            <a:chExt cx="1523660" cy="541694"/>
          </a:xfrm>
        </p:grpSpPr>
        <p:sp>
          <p:nvSpPr>
            <p:cNvPr id="55" name="Rectangle 54"/>
            <p:cNvSpPr/>
            <p:nvPr/>
          </p:nvSpPr>
          <p:spPr>
            <a:xfrm>
              <a:off x="1773031" y="3570591"/>
              <a:ext cx="1460094" cy="54169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6" name="Rectangle 55"/>
            <p:cNvSpPr/>
            <p:nvPr/>
          </p:nvSpPr>
          <p:spPr>
            <a:xfrm>
              <a:off x="1709466" y="3570591"/>
              <a:ext cx="1523660" cy="5416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n-US" sz="1600" kern="1200" dirty="0" smtClean="0">
                  <a:solidFill>
                    <a:schemeClr val="bg1"/>
                  </a:solidFill>
                </a:rPr>
                <a:t>Waste Removal / Service Contracts</a:t>
              </a:r>
              <a:br>
                <a:rPr lang="en-US" sz="1600" kern="1200" dirty="0" smtClean="0">
                  <a:solidFill>
                    <a:schemeClr val="bg1"/>
                  </a:solidFill>
                </a:rPr>
              </a:br>
              <a:r>
                <a:rPr lang="en-US" sz="1600" dirty="0" smtClean="0">
                  <a:solidFill>
                    <a:schemeClr val="bg1"/>
                  </a:solidFill>
                </a:rPr>
                <a:t>Contract Services</a:t>
              </a:r>
              <a:endParaRPr lang="en-US" sz="1600" kern="1200" dirty="0" smtClean="0">
                <a:solidFill>
                  <a:schemeClr val="bg1"/>
                </a:solidFill>
              </a:endParaRPr>
            </a:p>
          </p:txBody>
        </p:sp>
      </p:grpSp>
      <p:grpSp>
        <p:nvGrpSpPr>
          <p:cNvPr id="46" name="Group 45"/>
          <p:cNvGrpSpPr/>
          <p:nvPr/>
        </p:nvGrpSpPr>
        <p:grpSpPr>
          <a:xfrm>
            <a:off x="3638368" y="4943475"/>
            <a:ext cx="1895657" cy="541694"/>
            <a:chOff x="3379196" y="3570591"/>
            <a:chExt cx="1460094" cy="541694"/>
          </a:xfrm>
        </p:grpSpPr>
        <p:sp>
          <p:nvSpPr>
            <p:cNvPr id="53" name="Rectangle 52"/>
            <p:cNvSpPr/>
            <p:nvPr/>
          </p:nvSpPr>
          <p:spPr>
            <a:xfrm>
              <a:off x="3379196" y="3570591"/>
              <a:ext cx="1460094" cy="54169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4" name="Rectangle 53"/>
            <p:cNvSpPr/>
            <p:nvPr/>
          </p:nvSpPr>
          <p:spPr>
            <a:xfrm>
              <a:off x="3379196" y="3570591"/>
              <a:ext cx="1460094" cy="5416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n-US" sz="1600" kern="1200" dirty="0" smtClean="0">
                  <a:solidFill>
                    <a:schemeClr val="bg1"/>
                  </a:solidFill>
                </a:rPr>
                <a:t>Fleet Vehicles / </a:t>
              </a:r>
              <a:br>
                <a:rPr lang="en-US" sz="1600" kern="1200" dirty="0" smtClean="0">
                  <a:solidFill>
                    <a:schemeClr val="bg1"/>
                  </a:solidFill>
                </a:rPr>
              </a:br>
              <a:r>
                <a:rPr lang="en-US" sz="1600" kern="1200" dirty="0" smtClean="0">
                  <a:solidFill>
                    <a:schemeClr val="bg1"/>
                  </a:solidFill>
                </a:rPr>
                <a:t>Fuel / Forklifts / </a:t>
              </a:r>
              <a:br>
                <a:rPr lang="en-US" sz="1600" kern="1200" dirty="0" smtClean="0">
                  <a:solidFill>
                    <a:schemeClr val="bg1"/>
                  </a:solidFill>
                </a:rPr>
              </a:br>
              <a:r>
                <a:rPr lang="en-US" sz="1600" kern="1200" dirty="0" smtClean="0">
                  <a:solidFill>
                    <a:schemeClr val="bg1"/>
                  </a:solidFill>
                </a:rPr>
                <a:t>Pallets &amp; </a:t>
              </a:r>
              <a:br>
                <a:rPr lang="en-US" sz="1600" kern="1200" dirty="0" smtClean="0">
                  <a:solidFill>
                    <a:schemeClr val="bg1"/>
                  </a:solidFill>
                </a:rPr>
              </a:br>
              <a:r>
                <a:rPr lang="en-US" sz="1600" kern="1200" dirty="0" smtClean="0">
                  <a:solidFill>
                    <a:schemeClr val="bg1"/>
                  </a:solidFill>
                </a:rPr>
                <a:t>Containers</a:t>
              </a:r>
            </a:p>
          </p:txBody>
        </p:sp>
      </p:grpSp>
      <p:grpSp>
        <p:nvGrpSpPr>
          <p:cNvPr id="47" name="Group 46"/>
          <p:cNvGrpSpPr/>
          <p:nvPr/>
        </p:nvGrpSpPr>
        <p:grpSpPr>
          <a:xfrm>
            <a:off x="5467167" y="4943475"/>
            <a:ext cx="1910967" cy="541694"/>
            <a:chOff x="4985361" y="3570591"/>
            <a:chExt cx="1460094" cy="541694"/>
          </a:xfrm>
        </p:grpSpPr>
        <p:sp>
          <p:nvSpPr>
            <p:cNvPr id="51" name="Rectangle 50"/>
            <p:cNvSpPr/>
            <p:nvPr/>
          </p:nvSpPr>
          <p:spPr>
            <a:xfrm>
              <a:off x="4985361" y="3570591"/>
              <a:ext cx="1460094" cy="54169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2" name="Rectangle 51"/>
            <p:cNvSpPr/>
            <p:nvPr/>
          </p:nvSpPr>
          <p:spPr>
            <a:xfrm>
              <a:off x="4985361" y="3570591"/>
              <a:ext cx="1460094" cy="5416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92" tIns="113792" rIns="113792" bIns="0" numCol="1" spcCol="1270" anchor="t" anchorCtr="0">
              <a:noAutofit/>
            </a:bodyPr>
            <a:lstStyle/>
            <a:p>
              <a:pPr lvl="0" defTabSz="711200">
                <a:lnSpc>
                  <a:spcPct val="90000"/>
                </a:lnSpc>
                <a:spcBef>
                  <a:spcPct val="0"/>
                </a:spcBef>
                <a:spcAft>
                  <a:spcPct val="35000"/>
                </a:spcAft>
              </a:pPr>
              <a:r>
                <a:rPr lang="en-US" sz="1600" dirty="0" smtClean="0">
                  <a:solidFill>
                    <a:schemeClr val="bg1"/>
                  </a:solidFill>
                </a:rPr>
                <a:t>Insurance / </a:t>
              </a:r>
              <a:br>
                <a:rPr lang="en-US" sz="1600" dirty="0" smtClean="0">
                  <a:solidFill>
                    <a:schemeClr val="bg1"/>
                  </a:solidFill>
                </a:rPr>
              </a:br>
              <a:r>
                <a:rPr lang="en-US" sz="1600" kern="1200" dirty="0" smtClean="0">
                  <a:solidFill>
                    <a:schemeClr val="bg1"/>
                  </a:solidFill>
                </a:rPr>
                <a:t>Professional </a:t>
              </a:r>
              <a:r>
                <a:rPr lang="en-US" sz="1600" kern="1200" dirty="0" err="1" smtClean="0">
                  <a:solidFill>
                    <a:schemeClr val="bg1"/>
                  </a:solidFill>
                </a:rPr>
                <a:t>Svcs</a:t>
              </a:r>
              <a:r>
                <a:rPr lang="en-US" sz="1600" kern="1200" dirty="0" smtClean="0">
                  <a:solidFill>
                    <a:schemeClr val="bg1"/>
                  </a:solidFill>
                </a:rPr>
                <a:t>  </a:t>
              </a:r>
              <a:br>
                <a:rPr lang="en-US" sz="1600" kern="1200" dirty="0" smtClean="0">
                  <a:solidFill>
                    <a:schemeClr val="bg1"/>
                  </a:solidFill>
                </a:rPr>
              </a:br>
              <a:r>
                <a:rPr lang="en-US" sz="1600" kern="1200" dirty="0" smtClean="0">
                  <a:solidFill>
                    <a:schemeClr val="bg1"/>
                  </a:solidFill>
                </a:rPr>
                <a:t>Staffing / Uniforms </a:t>
              </a:r>
              <a:br>
                <a:rPr lang="en-US" sz="1600" kern="1200" dirty="0" smtClean="0">
                  <a:solidFill>
                    <a:schemeClr val="bg1"/>
                  </a:solidFill>
                </a:rPr>
              </a:br>
              <a:r>
                <a:rPr lang="en-US" sz="1600" kern="1200" dirty="0" smtClean="0">
                  <a:solidFill>
                    <a:schemeClr val="bg1"/>
                  </a:solidFill>
                </a:rPr>
                <a:t>Security</a:t>
              </a:r>
            </a:p>
          </p:txBody>
        </p:sp>
      </p:grpSp>
      <p:grpSp>
        <p:nvGrpSpPr>
          <p:cNvPr id="48" name="Group 47"/>
          <p:cNvGrpSpPr/>
          <p:nvPr/>
        </p:nvGrpSpPr>
        <p:grpSpPr>
          <a:xfrm>
            <a:off x="7073334" y="4943475"/>
            <a:ext cx="1956366" cy="541694"/>
            <a:chOff x="6591527" y="3570591"/>
            <a:chExt cx="1764894" cy="541694"/>
          </a:xfrm>
        </p:grpSpPr>
        <p:sp>
          <p:nvSpPr>
            <p:cNvPr id="49" name="Rectangle 48"/>
            <p:cNvSpPr/>
            <p:nvPr/>
          </p:nvSpPr>
          <p:spPr>
            <a:xfrm>
              <a:off x="6591527" y="3570591"/>
              <a:ext cx="1460094" cy="54169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0" name="Rectangle 49"/>
            <p:cNvSpPr/>
            <p:nvPr/>
          </p:nvSpPr>
          <p:spPr>
            <a:xfrm>
              <a:off x="6896327" y="3570591"/>
              <a:ext cx="1460094" cy="5416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en-US" sz="1600" kern="1200" dirty="0" smtClean="0">
                  <a:solidFill>
                    <a:schemeClr val="bg1"/>
                  </a:solidFill>
                </a:rPr>
                <a:t>Equipment / </a:t>
              </a:r>
              <a:br>
                <a:rPr lang="en-US" sz="1600" kern="1200" dirty="0" smtClean="0">
                  <a:solidFill>
                    <a:schemeClr val="bg1"/>
                  </a:solidFill>
                </a:rPr>
              </a:br>
              <a:r>
                <a:rPr lang="en-US" sz="1600" kern="1200" dirty="0" smtClean="0">
                  <a:solidFill>
                    <a:schemeClr val="bg1"/>
                  </a:solidFill>
                </a:rPr>
                <a:t>Computers / </a:t>
              </a:r>
              <a:br>
                <a:rPr lang="en-US" sz="1600" kern="1200" dirty="0" smtClean="0">
                  <a:solidFill>
                    <a:schemeClr val="bg1"/>
                  </a:solidFill>
                </a:rPr>
              </a:br>
              <a:r>
                <a:rPr lang="en-US" sz="1600" kern="1200" dirty="0" smtClean="0">
                  <a:solidFill>
                    <a:schemeClr val="bg1"/>
                  </a:solidFill>
                </a:rPr>
                <a:t>More…</a:t>
              </a:r>
            </a:p>
          </p:txBody>
        </p:sp>
      </p:grpSp>
    </p:spTree>
    <p:extLst>
      <p:ext uri="{BB962C8B-B14F-4D97-AF65-F5344CB8AC3E}">
        <p14:creationId xmlns:p14="http://schemas.microsoft.com/office/powerpoint/2010/main" val="1436215391"/>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굴림" pitchFamily="34" charset="-127"/>
                <a:ea typeface="굴림" pitchFamily="34" charset="-127"/>
              </a:defRPr>
            </a:lvl1pPr>
            <a:lvl2pPr marL="742950" indent="-285750" eaLnBrk="0" hangingPunct="0">
              <a:defRPr kumimoji="1" sz="2400">
                <a:solidFill>
                  <a:schemeClr val="tx1"/>
                </a:solidFill>
                <a:latin typeface="굴림" pitchFamily="34" charset="-127"/>
                <a:ea typeface="굴림" pitchFamily="34" charset="-127"/>
              </a:defRPr>
            </a:lvl2pPr>
            <a:lvl3pPr marL="1143000" indent="-228600" eaLnBrk="0" hangingPunct="0">
              <a:defRPr kumimoji="1" sz="2400">
                <a:solidFill>
                  <a:schemeClr val="tx1"/>
                </a:solidFill>
                <a:latin typeface="굴림" pitchFamily="34" charset="-127"/>
                <a:ea typeface="굴림" pitchFamily="34" charset="-127"/>
              </a:defRPr>
            </a:lvl3pPr>
            <a:lvl4pPr marL="1600200" indent="-228600" eaLnBrk="0" hangingPunct="0">
              <a:defRPr kumimoji="1" sz="2400">
                <a:solidFill>
                  <a:schemeClr val="tx1"/>
                </a:solidFill>
                <a:latin typeface="굴림" pitchFamily="34" charset="-127"/>
                <a:ea typeface="굴림" pitchFamily="34" charset="-127"/>
              </a:defRPr>
            </a:lvl4pPr>
            <a:lvl5pPr marL="2057400" indent="-228600" eaLnBrk="0" hangingPunct="0">
              <a:defRPr kumimoji="1" sz="2400">
                <a:solidFill>
                  <a:schemeClr val="tx1"/>
                </a:solidFill>
                <a:latin typeface="굴림" pitchFamily="34" charset="-127"/>
                <a:ea typeface="굴림" pitchFamily="34" charset="-127"/>
              </a:defRPr>
            </a:lvl5pPr>
            <a:lvl6pPr marL="2514600" indent="-228600" eaLnBrk="0" fontAlgn="base" hangingPunct="0">
              <a:spcBef>
                <a:spcPct val="0"/>
              </a:spcBef>
              <a:spcAft>
                <a:spcPct val="0"/>
              </a:spcAft>
              <a:defRPr kumimoji="1" sz="2400">
                <a:solidFill>
                  <a:schemeClr val="tx1"/>
                </a:solidFill>
                <a:latin typeface="굴림" pitchFamily="34" charset="-127"/>
                <a:ea typeface="굴림" pitchFamily="34" charset="-127"/>
              </a:defRPr>
            </a:lvl6pPr>
            <a:lvl7pPr marL="2971800" indent="-228600" eaLnBrk="0" fontAlgn="base" hangingPunct="0">
              <a:spcBef>
                <a:spcPct val="0"/>
              </a:spcBef>
              <a:spcAft>
                <a:spcPct val="0"/>
              </a:spcAft>
              <a:defRPr kumimoji="1" sz="2400">
                <a:solidFill>
                  <a:schemeClr val="tx1"/>
                </a:solidFill>
                <a:latin typeface="굴림" pitchFamily="34" charset="-127"/>
                <a:ea typeface="굴림" pitchFamily="34" charset="-127"/>
              </a:defRPr>
            </a:lvl7pPr>
            <a:lvl8pPr marL="3429000" indent="-228600" eaLnBrk="0" fontAlgn="base" hangingPunct="0">
              <a:spcBef>
                <a:spcPct val="0"/>
              </a:spcBef>
              <a:spcAft>
                <a:spcPct val="0"/>
              </a:spcAft>
              <a:defRPr kumimoji="1" sz="2400">
                <a:solidFill>
                  <a:schemeClr val="tx1"/>
                </a:solidFill>
                <a:latin typeface="굴림" pitchFamily="34" charset="-127"/>
                <a:ea typeface="굴림" pitchFamily="34" charset="-127"/>
              </a:defRPr>
            </a:lvl8pPr>
            <a:lvl9pPr marL="3886200" indent="-228600" eaLnBrk="0" fontAlgn="base" hangingPunct="0">
              <a:spcBef>
                <a:spcPct val="0"/>
              </a:spcBef>
              <a:spcAft>
                <a:spcPct val="0"/>
              </a:spcAft>
              <a:defRPr kumimoji="1" sz="2400">
                <a:solidFill>
                  <a:schemeClr val="tx1"/>
                </a:solidFill>
                <a:latin typeface="굴림" pitchFamily="34" charset="-127"/>
                <a:ea typeface="굴림" pitchFamily="34" charset="-127"/>
              </a:defRPr>
            </a:lvl9pPr>
          </a:lstStyle>
          <a:p>
            <a:r>
              <a:rPr lang="en-US" sz="600" smtClean="0">
                <a:solidFill>
                  <a:srgbClr val="FFFFFF"/>
                </a:solidFill>
              </a:rPr>
              <a:t>© 2013 Alliance Cost Containment, LLC. Proprietary and Confidential .</a:t>
            </a:r>
          </a:p>
        </p:txBody>
      </p:sp>
      <p:sp>
        <p:nvSpPr>
          <p:cNvPr id="19459" name="Rectangle 6"/>
          <p:cNvSpPr>
            <a:spLocks noGrp="1" noChangeArrowheads="1"/>
          </p:cNvSpPr>
          <p:nvPr>
            <p:ph type="title"/>
          </p:nvPr>
        </p:nvSpPr>
        <p:spPr/>
        <p:txBody>
          <a:bodyPr/>
          <a:lstStyle/>
          <a:p>
            <a:pPr eaLnBrk="1" hangingPunct="1"/>
            <a:r>
              <a:rPr lang="en-US" smtClean="0"/>
              <a:t>Proprietary Methodology</a:t>
            </a:r>
          </a:p>
        </p:txBody>
      </p:sp>
      <p:sp>
        <p:nvSpPr>
          <p:cNvPr id="76807" name="Rectangle 7"/>
          <p:cNvSpPr>
            <a:spLocks noGrp="1" noChangeArrowheads="1"/>
          </p:cNvSpPr>
          <p:nvPr>
            <p:ph type="body" idx="1"/>
          </p:nvPr>
        </p:nvSpPr>
        <p:spPr/>
        <p:txBody>
          <a:bodyPr/>
          <a:lstStyle/>
          <a:p>
            <a:pPr marL="457200" indent="-457200" eaLnBrk="1" hangingPunct="1">
              <a:buFont typeface="Arial" charset="0"/>
              <a:buAutoNum type="arabicPeriod"/>
            </a:pPr>
            <a:r>
              <a:rPr lang="en-US" smtClean="0"/>
              <a:t>Preliminary Savings Analysis</a:t>
            </a:r>
          </a:p>
          <a:p>
            <a:pPr marL="457200" indent="-457200" eaLnBrk="1" hangingPunct="1">
              <a:buFont typeface="Arial" charset="0"/>
              <a:buAutoNum type="arabicPeriod"/>
            </a:pPr>
            <a:r>
              <a:rPr lang="en-US" smtClean="0"/>
              <a:t>Letter of Authorization </a:t>
            </a:r>
          </a:p>
          <a:p>
            <a:pPr marL="457200" indent="-457200" eaLnBrk="1" hangingPunct="1">
              <a:buFont typeface="Arial" charset="0"/>
              <a:buAutoNum type="arabicPeriod"/>
            </a:pPr>
            <a:r>
              <a:rPr lang="en-US" smtClean="0"/>
              <a:t>Data Collection </a:t>
            </a:r>
          </a:p>
          <a:p>
            <a:pPr marL="457200" indent="-457200" eaLnBrk="1" hangingPunct="1">
              <a:buFont typeface="Arial" charset="0"/>
              <a:buAutoNum type="arabicPeriod"/>
            </a:pPr>
            <a:r>
              <a:rPr lang="en-US" smtClean="0"/>
              <a:t>Request for Proposal Management</a:t>
            </a:r>
          </a:p>
          <a:p>
            <a:pPr marL="457200" indent="-457200" eaLnBrk="1" hangingPunct="1">
              <a:buFont typeface="Arial" charset="0"/>
              <a:buAutoNum type="arabicPeriod"/>
            </a:pPr>
            <a:r>
              <a:rPr lang="en-US" smtClean="0"/>
              <a:t>Final Recommendation Report</a:t>
            </a:r>
          </a:p>
          <a:p>
            <a:pPr marL="457200" indent="-457200" eaLnBrk="1" hangingPunct="1">
              <a:buFont typeface="Arial" charset="0"/>
              <a:buAutoNum type="arabicPeriod"/>
            </a:pPr>
            <a:r>
              <a:rPr lang="en-US" smtClean="0"/>
              <a:t>Implementation</a:t>
            </a:r>
          </a:p>
          <a:p>
            <a:pPr marL="457200" indent="-457200" eaLnBrk="1" hangingPunct="1">
              <a:buFont typeface="Arial" charset="0"/>
              <a:buAutoNum type="arabicPeriod"/>
            </a:pPr>
            <a:r>
              <a:rPr lang="en-US" smtClean="0"/>
              <a:t>Savings Audit &amp; Measurement </a:t>
            </a:r>
          </a:p>
        </p:txBody>
      </p:sp>
      <p:pic>
        <p:nvPicPr>
          <p:cNvPr id="76811" name="Picture 11" descr="Alliance__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4463" y="0"/>
            <a:ext cx="51895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2205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76811"/>
                                        </p:tgtEl>
                                        <p:attrNameLst>
                                          <p:attrName>style.visibility</p:attrName>
                                        </p:attrNameLst>
                                      </p:cBhvr>
                                      <p:to>
                                        <p:strVal val="visible"/>
                                      </p:to>
                                    </p:set>
                                    <p:animEffect transition="in" filter="wipe(down)">
                                      <p:cBhvr>
                                        <p:cTn id="7" dur="500"/>
                                        <p:tgtEl>
                                          <p:spTgt spid="76811"/>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76807">
                                            <p:txEl>
                                              <p:pRg st="0" end="0"/>
                                            </p:txEl>
                                          </p:spTgt>
                                        </p:tgtEl>
                                        <p:attrNameLst>
                                          <p:attrName>style.visibility</p:attrName>
                                        </p:attrNameLst>
                                      </p:cBhvr>
                                      <p:to>
                                        <p:strVal val="visible"/>
                                      </p:to>
                                    </p:set>
                                    <p:animEffect transition="in" filter="wipe(left)">
                                      <p:cBhvr>
                                        <p:cTn id="11" dur="500"/>
                                        <p:tgtEl>
                                          <p:spTgt spid="76807">
                                            <p:txEl>
                                              <p:pRg st="0" end="0"/>
                                            </p:txEl>
                                          </p:spTgt>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76807">
                                            <p:txEl>
                                              <p:pRg st="1" end="1"/>
                                            </p:txEl>
                                          </p:spTgt>
                                        </p:tgtEl>
                                        <p:attrNameLst>
                                          <p:attrName>style.visibility</p:attrName>
                                        </p:attrNameLst>
                                      </p:cBhvr>
                                      <p:to>
                                        <p:strVal val="visible"/>
                                      </p:to>
                                    </p:set>
                                    <p:animEffect transition="in" filter="wipe(left)">
                                      <p:cBhvr>
                                        <p:cTn id="15" dur="500"/>
                                        <p:tgtEl>
                                          <p:spTgt spid="76807">
                                            <p:txEl>
                                              <p:pRg st="1" end="1"/>
                                            </p:txEl>
                                          </p:spTgt>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76807">
                                            <p:txEl>
                                              <p:pRg st="2" end="2"/>
                                            </p:txEl>
                                          </p:spTgt>
                                        </p:tgtEl>
                                        <p:attrNameLst>
                                          <p:attrName>style.visibility</p:attrName>
                                        </p:attrNameLst>
                                      </p:cBhvr>
                                      <p:to>
                                        <p:strVal val="visible"/>
                                      </p:to>
                                    </p:set>
                                    <p:animEffect transition="in" filter="wipe(left)">
                                      <p:cBhvr>
                                        <p:cTn id="19" dur="500"/>
                                        <p:tgtEl>
                                          <p:spTgt spid="76807">
                                            <p:txEl>
                                              <p:pRg st="2" end="2"/>
                                            </p:txEl>
                                          </p:spTgt>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76807">
                                            <p:txEl>
                                              <p:pRg st="3" end="3"/>
                                            </p:txEl>
                                          </p:spTgt>
                                        </p:tgtEl>
                                        <p:attrNameLst>
                                          <p:attrName>style.visibility</p:attrName>
                                        </p:attrNameLst>
                                      </p:cBhvr>
                                      <p:to>
                                        <p:strVal val="visible"/>
                                      </p:to>
                                    </p:set>
                                    <p:animEffect transition="in" filter="wipe(left)">
                                      <p:cBhvr>
                                        <p:cTn id="23" dur="500"/>
                                        <p:tgtEl>
                                          <p:spTgt spid="76807">
                                            <p:txEl>
                                              <p:pRg st="3" end="3"/>
                                            </p:txEl>
                                          </p:spTgt>
                                        </p:tgtEl>
                                      </p:cBhvr>
                                    </p:animEffect>
                                  </p:childTnLst>
                                </p:cTn>
                              </p:par>
                            </p:childTnLst>
                          </p:cTn>
                        </p:par>
                        <p:par>
                          <p:cTn id="24" fill="hold" nodeType="afterGroup">
                            <p:stCondLst>
                              <p:cond delay="2500"/>
                            </p:stCondLst>
                            <p:childTnLst>
                              <p:par>
                                <p:cTn id="25" presetID="22" presetClass="entr" presetSubtype="8" fill="hold" nodeType="afterEffect">
                                  <p:stCondLst>
                                    <p:cond delay="0"/>
                                  </p:stCondLst>
                                  <p:childTnLst>
                                    <p:set>
                                      <p:cBhvr>
                                        <p:cTn id="26" dur="1" fill="hold">
                                          <p:stCondLst>
                                            <p:cond delay="0"/>
                                          </p:stCondLst>
                                        </p:cTn>
                                        <p:tgtEl>
                                          <p:spTgt spid="76807">
                                            <p:txEl>
                                              <p:pRg st="4" end="4"/>
                                            </p:txEl>
                                          </p:spTgt>
                                        </p:tgtEl>
                                        <p:attrNameLst>
                                          <p:attrName>style.visibility</p:attrName>
                                        </p:attrNameLst>
                                      </p:cBhvr>
                                      <p:to>
                                        <p:strVal val="visible"/>
                                      </p:to>
                                    </p:set>
                                    <p:animEffect transition="in" filter="wipe(left)">
                                      <p:cBhvr>
                                        <p:cTn id="27" dur="500"/>
                                        <p:tgtEl>
                                          <p:spTgt spid="76807">
                                            <p:txEl>
                                              <p:pRg st="4" end="4"/>
                                            </p:txEl>
                                          </p:spTgt>
                                        </p:tgtEl>
                                      </p:cBhvr>
                                    </p:animEffect>
                                  </p:childTnLst>
                                </p:cTn>
                              </p:par>
                            </p:childTnLst>
                          </p:cTn>
                        </p:par>
                        <p:par>
                          <p:cTn id="28" fill="hold" nodeType="afterGroup">
                            <p:stCondLst>
                              <p:cond delay="3000"/>
                            </p:stCondLst>
                            <p:childTnLst>
                              <p:par>
                                <p:cTn id="29" presetID="22" presetClass="entr" presetSubtype="8" fill="hold" nodeType="afterEffect">
                                  <p:stCondLst>
                                    <p:cond delay="0"/>
                                  </p:stCondLst>
                                  <p:childTnLst>
                                    <p:set>
                                      <p:cBhvr>
                                        <p:cTn id="30" dur="1" fill="hold">
                                          <p:stCondLst>
                                            <p:cond delay="0"/>
                                          </p:stCondLst>
                                        </p:cTn>
                                        <p:tgtEl>
                                          <p:spTgt spid="76807">
                                            <p:txEl>
                                              <p:pRg st="5" end="5"/>
                                            </p:txEl>
                                          </p:spTgt>
                                        </p:tgtEl>
                                        <p:attrNameLst>
                                          <p:attrName>style.visibility</p:attrName>
                                        </p:attrNameLst>
                                      </p:cBhvr>
                                      <p:to>
                                        <p:strVal val="visible"/>
                                      </p:to>
                                    </p:set>
                                    <p:animEffect transition="in" filter="wipe(left)">
                                      <p:cBhvr>
                                        <p:cTn id="31" dur="500"/>
                                        <p:tgtEl>
                                          <p:spTgt spid="76807">
                                            <p:txEl>
                                              <p:pRg st="5" end="5"/>
                                            </p:txEl>
                                          </p:spTgt>
                                        </p:tgtEl>
                                      </p:cBhvr>
                                    </p:animEffect>
                                  </p:childTnLst>
                                </p:cTn>
                              </p:par>
                            </p:childTnLst>
                          </p:cTn>
                        </p:par>
                        <p:par>
                          <p:cTn id="32" fill="hold" nodeType="afterGroup">
                            <p:stCondLst>
                              <p:cond delay="3500"/>
                            </p:stCondLst>
                            <p:childTnLst>
                              <p:par>
                                <p:cTn id="33" presetID="22" presetClass="entr" presetSubtype="8" fill="hold" nodeType="afterEffect">
                                  <p:stCondLst>
                                    <p:cond delay="0"/>
                                  </p:stCondLst>
                                  <p:childTnLst>
                                    <p:set>
                                      <p:cBhvr>
                                        <p:cTn id="34" dur="1" fill="hold">
                                          <p:stCondLst>
                                            <p:cond delay="0"/>
                                          </p:stCondLst>
                                        </p:cTn>
                                        <p:tgtEl>
                                          <p:spTgt spid="76807">
                                            <p:txEl>
                                              <p:pRg st="6" end="6"/>
                                            </p:txEl>
                                          </p:spTgt>
                                        </p:tgtEl>
                                        <p:attrNameLst>
                                          <p:attrName>style.visibility</p:attrName>
                                        </p:attrNameLst>
                                      </p:cBhvr>
                                      <p:to>
                                        <p:strVal val="visible"/>
                                      </p:to>
                                    </p:set>
                                    <p:animEffect transition="in" filter="wipe(left)">
                                      <p:cBhvr>
                                        <p:cTn id="35" dur="500"/>
                                        <p:tgtEl>
                                          <p:spTgt spid="768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bwMode="auto">
          <a:xfrm>
            <a:off x="6062663" y="2490788"/>
            <a:ext cx="2357437" cy="3228975"/>
          </a:xfrm>
          <a:prstGeom prst="roundRect">
            <a:avLst/>
          </a:prstGeom>
          <a:ln w="9525">
            <a:prstDash val="dash"/>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en-US" sz="2400" b="0" i="0" u="none" strike="noStrike" cap="none" normalizeH="0" baseline="0" dirty="0" smtClean="0">
              <a:ln>
                <a:noFill/>
              </a:ln>
              <a:solidFill>
                <a:schemeClr val="tx1"/>
              </a:solidFill>
              <a:effectLst/>
              <a:latin typeface="Gulim" pitchFamily="34" charset="-127"/>
              <a:ea typeface="Gulim" pitchFamily="34" charset="-127"/>
              <a:cs typeface="Arial" charset="0"/>
            </a:endParaRPr>
          </a:p>
        </p:txBody>
      </p:sp>
      <p:sp>
        <p:nvSpPr>
          <p:cNvPr id="21" name="Rounded Rectangle 20"/>
          <p:cNvSpPr/>
          <p:nvPr/>
        </p:nvSpPr>
        <p:spPr bwMode="auto">
          <a:xfrm>
            <a:off x="3395668" y="2481263"/>
            <a:ext cx="2357437" cy="3228975"/>
          </a:xfrm>
          <a:prstGeom prst="roundRect">
            <a:avLst/>
          </a:prstGeom>
          <a:ln w="9525">
            <a:prstDash val="dash"/>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en-US" sz="2400" b="0" i="0" u="none" strike="noStrike" cap="none" normalizeH="0" baseline="0" dirty="0" smtClean="0">
              <a:ln>
                <a:noFill/>
              </a:ln>
              <a:solidFill>
                <a:schemeClr val="tx1"/>
              </a:solidFill>
              <a:effectLst/>
              <a:latin typeface="Gulim" pitchFamily="34" charset="-127"/>
              <a:ea typeface="Gulim" pitchFamily="34" charset="-127"/>
              <a:cs typeface="Arial" charset="0"/>
            </a:endParaRPr>
          </a:p>
        </p:txBody>
      </p:sp>
      <p:sp>
        <p:nvSpPr>
          <p:cNvPr id="19" name="Rounded Rectangle 18"/>
          <p:cNvSpPr/>
          <p:nvPr/>
        </p:nvSpPr>
        <p:spPr bwMode="auto">
          <a:xfrm>
            <a:off x="714377" y="2471740"/>
            <a:ext cx="2357437" cy="3228975"/>
          </a:xfrm>
          <a:prstGeom prst="roundRect">
            <a:avLst/>
          </a:prstGeom>
          <a:ln w="9525">
            <a:prstDash val="dash"/>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en-US" sz="2400" b="0" i="0" u="none" strike="noStrike" cap="none" normalizeH="0" baseline="0" dirty="0" smtClean="0">
              <a:ln>
                <a:noFill/>
              </a:ln>
              <a:solidFill>
                <a:schemeClr val="tx1"/>
              </a:solidFill>
              <a:effectLst/>
              <a:latin typeface="Gulim" pitchFamily="34" charset="-127"/>
              <a:ea typeface="Gulim" pitchFamily="34" charset="-127"/>
              <a:cs typeface="Arial" charset="0"/>
            </a:endParaRPr>
          </a:p>
        </p:txBody>
      </p:sp>
      <p:sp>
        <p:nvSpPr>
          <p:cNvPr id="5123" name="Rectangle 4"/>
          <p:cNvSpPr>
            <a:spLocks noGrp="1" noChangeArrowheads="1"/>
          </p:cNvSpPr>
          <p:nvPr>
            <p:ph type="title"/>
          </p:nvPr>
        </p:nvSpPr>
        <p:spPr>
          <a:xfrm>
            <a:off x="509593" y="0"/>
            <a:ext cx="7286620" cy="904875"/>
          </a:xfrm>
        </p:spPr>
        <p:txBody>
          <a:bodyPr/>
          <a:lstStyle/>
          <a:p>
            <a:pPr eaLnBrk="1" hangingPunct="1"/>
            <a:r>
              <a:rPr lang="en-US" b="1" dirty="0" smtClean="0"/>
              <a:t>Sample Engagement</a:t>
            </a:r>
          </a:p>
        </p:txBody>
      </p:sp>
      <p:sp>
        <p:nvSpPr>
          <p:cNvPr id="10" name="Rectangle 9"/>
          <p:cNvSpPr/>
          <p:nvPr/>
        </p:nvSpPr>
        <p:spPr>
          <a:xfrm>
            <a:off x="852495" y="3102227"/>
            <a:ext cx="2100254" cy="707886"/>
          </a:xfrm>
          <a:prstGeom prst="rect">
            <a:avLst/>
          </a:prstGeom>
        </p:spPr>
        <p:txBody>
          <a:bodyPr wrap="square">
            <a:spAutoFit/>
          </a:bodyPr>
          <a:lstStyle/>
          <a:p>
            <a:pPr lvl="0" eaLnBrk="0" latinLnBrk="0" hangingPunct="0">
              <a:spcBef>
                <a:spcPct val="20000"/>
              </a:spcBef>
              <a:buClr>
                <a:srgbClr val="F19745"/>
              </a:buClr>
              <a:defRPr/>
            </a:pPr>
            <a:r>
              <a:rPr kumimoji="0" lang="en-US" sz="2000" kern="0" dirty="0" smtClean="0">
                <a:latin typeface="+mn-lt"/>
              </a:rPr>
              <a:t>Intensive review of client spend.  </a:t>
            </a:r>
          </a:p>
        </p:txBody>
      </p:sp>
      <p:sp>
        <p:nvSpPr>
          <p:cNvPr id="11" name="Rectangle 10"/>
          <p:cNvSpPr/>
          <p:nvPr/>
        </p:nvSpPr>
        <p:spPr>
          <a:xfrm>
            <a:off x="3529013" y="2885796"/>
            <a:ext cx="2214562" cy="1323439"/>
          </a:xfrm>
          <a:prstGeom prst="rect">
            <a:avLst/>
          </a:prstGeom>
        </p:spPr>
        <p:txBody>
          <a:bodyPr wrap="square">
            <a:spAutoFit/>
          </a:bodyPr>
          <a:lstStyle/>
          <a:p>
            <a:pPr lvl="0" eaLnBrk="0" latinLnBrk="0" hangingPunct="0">
              <a:spcBef>
                <a:spcPct val="20000"/>
              </a:spcBef>
              <a:buClr>
                <a:srgbClr val="F19745"/>
              </a:buClr>
              <a:defRPr/>
            </a:pPr>
            <a:r>
              <a:rPr kumimoji="0" lang="en-US" sz="2000" kern="0" dirty="0" smtClean="0">
                <a:latin typeface="+mn-lt"/>
              </a:rPr>
              <a:t>Utilize proprietary software to manage RFPs &amp; calculate savings.</a:t>
            </a:r>
          </a:p>
        </p:txBody>
      </p:sp>
      <p:sp>
        <p:nvSpPr>
          <p:cNvPr id="14" name="Rectangle 13"/>
          <p:cNvSpPr/>
          <p:nvPr/>
        </p:nvSpPr>
        <p:spPr>
          <a:xfrm>
            <a:off x="6150026" y="3082898"/>
            <a:ext cx="2270074" cy="1384995"/>
          </a:xfrm>
          <a:prstGeom prst="rect">
            <a:avLst/>
          </a:prstGeom>
        </p:spPr>
        <p:txBody>
          <a:bodyPr wrap="square">
            <a:spAutoFit/>
          </a:bodyPr>
          <a:lstStyle/>
          <a:p>
            <a:pPr lvl="0" eaLnBrk="0" latinLnBrk="0" hangingPunct="0">
              <a:spcBef>
                <a:spcPct val="20000"/>
              </a:spcBef>
              <a:buClr>
                <a:srgbClr val="F19745"/>
              </a:buClr>
              <a:defRPr/>
            </a:pPr>
            <a:r>
              <a:rPr kumimoji="0" lang="en-US" sz="2000" kern="0" dirty="0" smtClean="0">
                <a:latin typeface="+mn-lt"/>
              </a:rPr>
              <a:t>Implement and verify actual savings.</a:t>
            </a:r>
          </a:p>
          <a:p>
            <a:pPr lvl="0" algn="l" eaLnBrk="0" latinLnBrk="0" hangingPunct="0">
              <a:spcBef>
                <a:spcPct val="20000"/>
              </a:spcBef>
              <a:buClr>
                <a:srgbClr val="F19745"/>
              </a:buClr>
              <a:defRPr/>
            </a:pPr>
            <a:r>
              <a:rPr kumimoji="0" lang="en-US" sz="2000" kern="0" dirty="0" smtClean="0">
                <a:latin typeface="+mn-lt"/>
              </a:rPr>
              <a:t> </a:t>
            </a:r>
          </a:p>
        </p:txBody>
      </p:sp>
      <p:graphicFrame>
        <p:nvGraphicFramePr>
          <p:cNvPr id="17" name="Diagram 16"/>
          <p:cNvGraphicFramePr/>
          <p:nvPr>
            <p:extLst>
              <p:ext uri="{D42A27DB-BD31-4B8C-83A1-F6EECF244321}">
                <p14:modId xmlns:p14="http://schemas.microsoft.com/office/powerpoint/2010/main" val="3995322822"/>
              </p:ext>
            </p:extLst>
          </p:nvPr>
        </p:nvGraphicFramePr>
        <p:xfrm>
          <a:off x="507205" y="1768472"/>
          <a:ext cx="8258175" cy="531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149" name="Picture 5" descr="C:\Users\bordask\AppData\Local\Microsoft\Windows\Temporary Internet Files\Content.IE5\6MJ8X4J6\MP900438498[1].jpg"/>
          <p:cNvPicPr>
            <a:picLocks noChangeAspect="1" noChangeArrowheads="1"/>
          </p:cNvPicPr>
          <p:nvPr/>
        </p:nvPicPr>
        <p:blipFill>
          <a:blip r:embed="rId8" cstate="email"/>
          <a:srcRect/>
          <a:stretch>
            <a:fillRect/>
          </a:stretch>
        </p:blipFill>
        <p:spPr bwMode="auto">
          <a:xfrm>
            <a:off x="714377" y="4231948"/>
            <a:ext cx="2376491" cy="1487816"/>
          </a:xfrm>
          <a:prstGeom prst="roundRect">
            <a:avLst/>
          </a:prstGeom>
          <a:noFill/>
          <a:effectLst>
            <a:outerShdw blurRad="50800" dist="38100" dir="2700000" algn="tl" rotWithShape="0">
              <a:prstClr val="black">
                <a:alpha val="40000"/>
              </a:prstClr>
            </a:outerShdw>
          </a:effectLst>
        </p:spPr>
      </p:pic>
      <p:sp>
        <p:nvSpPr>
          <p:cNvPr id="18" name="Rectangle 17"/>
          <p:cNvSpPr/>
          <p:nvPr/>
        </p:nvSpPr>
        <p:spPr>
          <a:xfrm>
            <a:off x="1072998" y="2514576"/>
            <a:ext cx="1640193" cy="461665"/>
          </a:xfrm>
          <a:prstGeom prst="rect">
            <a:avLst/>
          </a:prstGeom>
        </p:spPr>
        <p:txBody>
          <a:bodyPr wrap="none">
            <a:spAutoFit/>
          </a:bodyPr>
          <a:lstStyle/>
          <a:p>
            <a:pPr marL="342900" lvl="0" indent="-342900" algn="l" eaLnBrk="0" latinLnBrk="0" hangingPunct="0">
              <a:spcBef>
                <a:spcPct val="20000"/>
              </a:spcBef>
              <a:buClr>
                <a:srgbClr val="F19745"/>
              </a:buClr>
              <a:defRPr/>
            </a:pPr>
            <a:r>
              <a:rPr kumimoji="0" lang="en-US" b="1" kern="0" dirty="0" smtClean="0">
                <a:latin typeface="+mn-lt"/>
              </a:rPr>
              <a:t>2-4 weeks</a:t>
            </a:r>
          </a:p>
        </p:txBody>
      </p:sp>
      <p:sp>
        <p:nvSpPr>
          <p:cNvPr id="24" name="Rectangle 23"/>
          <p:cNvSpPr/>
          <p:nvPr/>
        </p:nvSpPr>
        <p:spPr>
          <a:xfrm>
            <a:off x="3816197" y="2486026"/>
            <a:ext cx="1640193" cy="461665"/>
          </a:xfrm>
          <a:prstGeom prst="rect">
            <a:avLst/>
          </a:prstGeom>
        </p:spPr>
        <p:txBody>
          <a:bodyPr wrap="none">
            <a:spAutoFit/>
          </a:bodyPr>
          <a:lstStyle/>
          <a:p>
            <a:pPr marL="342900" lvl="0" indent="-342900" algn="l" eaLnBrk="0" latinLnBrk="0" hangingPunct="0">
              <a:spcBef>
                <a:spcPct val="20000"/>
              </a:spcBef>
              <a:buClr>
                <a:srgbClr val="F19745"/>
              </a:buClr>
              <a:defRPr/>
            </a:pPr>
            <a:r>
              <a:rPr kumimoji="0" lang="en-US" b="1" kern="0" dirty="0" smtClean="0">
                <a:latin typeface="+mn-lt"/>
              </a:rPr>
              <a:t>2-4 weeks</a:t>
            </a:r>
          </a:p>
        </p:txBody>
      </p:sp>
      <p:sp>
        <p:nvSpPr>
          <p:cNvPr id="26" name="Rectangle 25"/>
          <p:cNvSpPr/>
          <p:nvPr/>
        </p:nvSpPr>
        <p:spPr>
          <a:xfrm>
            <a:off x="6377226" y="2514576"/>
            <a:ext cx="1723549" cy="461665"/>
          </a:xfrm>
          <a:prstGeom prst="rect">
            <a:avLst/>
          </a:prstGeom>
        </p:spPr>
        <p:txBody>
          <a:bodyPr wrap="none">
            <a:spAutoFit/>
          </a:bodyPr>
          <a:lstStyle/>
          <a:p>
            <a:pPr marL="342900" lvl="0" indent="-342900" algn="l" eaLnBrk="0" latinLnBrk="0" hangingPunct="0">
              <a:spcBef>
                <a:spcPct val="20000"/>
              </a:spcBef>
              <a:buClr>
                <a:srgbClr val="F19745"/>
              </a:buClr>
              <a:defRPr/>
            </a:pPr>
            <a:r>
              <a:rPr kumimoji="0" lang="en-US" b="1" kern="0" dirty="0" smtClean="0">
                <a:latin typeface="+mn-lt"/>
              </a:rPr>
              <a:t>18 months</a:t>
            </a:r>
          </a:p>
        </p:txBody>
      </p:sp>
      <p:pic>
        <p:nvPicPr>
          <p:cNvPr id="28" name="Picture 27" descr="database_blue_screen.jpg"/>
          <p:cNvPicPr>
            <a:picLocks noChangeAspect="1"/>
          </p:cNvPicPr>
          <p:nvPr/>
        </p:nvPicPr>
        <p:blipFill>
          <a:blip r:embed="rId9" cstate="email"/>
          <a:stretch>
            <a:fillRect/>
          </a:stretch>
        </p:blipFill>
        <p:spPr>
          <a:xfrm>
            <a:off x="3395669" y="4241472"/>
            <a:ext cx="2369348" cy="1468768"/>
          </a:xfrm>
          <a:prstGeom prst="roundRect">
            <a:avLst/>
          </a:prstGeom>
          <a:noFill/>
          <a:effectLst>
            <a:outerShdw blurRad="50800" dist="38100" dir="2700000" algn="tl" rotWithShape="0">
              <a:prstClr val="black">
                <a:alpha val="40000"/>
              </a:prstClr>
            </a:outerShdw>
          </a:effectLst>
        </p:spPr>
      </p:pic>
      <p:pic>
        <p:nvPicPr>
          <p:cNvPr id="25" name="Picture 24" descr="iStock_000010353886XSmall.jpg"/>
          <p:cNvPicPr>
            <a:picLocks noChangeAspect="1"/>
          </p:cNvPicPr>
          <p:nvPr/>
        </p:nvPicPr>
        <p:blipFill>
          <a:blip r:embed="rId10" cstate="email"/>
          <a:stretch>
            <a:fillRect/>
          </a:stretch>
        </p:blipFill>
        <p:spPr>
          <a:xfrm>
            <a:off x="6062662" y="4231946"/>
            <a:ext cx="2357438" cy="1490828"/>
          </a:xfrm>
          <a:prstGeom prst="round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78493078"/>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Custom Design">
  <a:themeElements>
    <a:clrScheme name="Custom Design 13">
      <a:dk1>
        <a:srgbClr val="000000"/>
      </a:dk1>
      <a:lt1>
        <a:srgbClr val="FFFFFF"/>
      </a:lt1>
      <a:dk2>
        <a:srgbClr val="FFFFFF"/>
      </a:dk2>
      <a:lt2>
        <a:srgbClr val="969696"/>
      </a:lt2>
      <a:accent1>
        <a:srgbClr val="267530"/>
      </a:accent1>
      <a:accent2>
        <a:srgbClr val="F19745"/>
      </a:accent2>
      <a:accent3>
        <a:srgbClr val="FFFFFF"/>
      </a:accent3>
      <a:accent4>
        <a:srgbClr val="000000"/>
      </a:accent4>
      <a:accent5>
        <a:srgbClr val="ACBDAD"/>
      </a:accent5>
      <a:accent6>
        <a:srgbClr val="DA883E"/>
      </a:accent6>
      <a:hlink>
        <a:srgbClr val="94BD98"/>
      </a:hlink>
      <a:folHlink>
        <a:srgbClr val="DDDDDD"/>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SzTx/>
          <a:buFontTx/>
          <a:buNone/>
          <a:tabLst/>
          <a:defRPr kumimoji="1" lang="ko-KR" sz="2400" b="0" i="0" u="none" strike="noStrike" cap="none" normalizeH="0" baseline="0" smtClean="0">
            <a:ln>
              <a:noFill/>
            </a:ln>
            <a:solidFill>
              <a:schemeClr val="tx1"/>
            </a:solidFill>
            <a:effectLst/>
            <a:latin typeface="Gulim" pitchFamily="34" charset="-127"/>
            <a:ea typeface="Gulim" pitchFamily="34" charset="-127"/>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SzTx/>
          <a:buFontTx/>
          <a:buNone/>
          <a:tabLst/>
          <a:defRPr kumimoji="1" lang="ko-KR" sz="2400" b="0" i="0" u="none" strike="noStrike" cap="none" normalizeH="0" baseline="0" smtClean="0">
            <a:ln>
              <a:noFill/>
            </a:ln>
            <a:solidFill>
              <a:schemeClr val="tx1"/>
            </a:solidFill>
            <a:effectLst/>
            <a:latin typeface="Gulim" pitchFamily="34" charset="-127"/>
            <a:ea typeface="Gulim" pitchFamily="34" charset="-127"/>
            <a:cs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FFFFFF"/>
        </a:dk2>
        <a:lt2>
          <a:srgbClr val="969696"/>
        </a:lt2>
        <a:accent1>
          <a:srgbClr val="267530"/>
        </a:accent1>
        <a:accent2>
          <a:srgbClr val="F19745"/>
        </a:accent2>
        <a:accent3>
          <a:srgbClr val="FFFFFF"/>
        </a:accent3>
        <a:accent4>
          <a:srgbClr val="000000"/>
        </a:accent4>
        <a:accent5>
          <a:srgbClr val="ACBDAD"/>
        </a:accent5>
        <a:accent6>
          <a:srgbClr val="DA883E"/>
        </a:accent6>
        <a:hlink>
          <a:srgbClr val="94BD98"/>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6CEEEF369F9C4989DC27CAEAFBAE7D" ma:contentTypeVersion="0" ma:contentTypeDescription="Create a new document." ma:contentTypeScope="" ma:versionID="62524ea2f2a81a8b6ad63b921806d40a">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E193133E-BE80-4FA8-ABC5-70B4795CCC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D06506D8-B02E-472E-95FF-CBFE6EE26B46}">
  <ds:schemaRefs>
    <ds:schemaRef ds:uri="http://schemas.microsoft.com/sharepoint/v3/contenttype/forms"/>
  </ds:schemaRefs>
</ds:datastoreItem>
</file>

<file path=customXml/itemProps3.xml><?xml version="1.0" encoding="utf-8"?>
<ds:datastoreItem xmlns:ds="http://schemas.openxmlformats.org/officeDocument/2006/customXml" ds:itemID="{ECA4C780-03B8-4CDB-88AE-6C40429392C5}">
  <ds:schemaRefs>
    <ds:schemaRef ds:uri="http://purl.org/dc/elements/1.1/"/>
    <ds:schemaRef ds:uri="http://purl.org/dc/dcmitype/"/>
    <ds:schemaRef ds:uri="http://purl.org/dc/terms/"/>
    <ds:schemaRef ds:uri="http://schemas.openxmlformats.org/package/2006/metadata/core-properties"/>
    <ds:schemaRef ds:uri="http://www.w3.org/XML/1998/namespace"/>
    <ds:schemaRef ds:uri="http://schemas.microsoft.com/office/2006/documentManagement/typ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6919</TotalTime>
  <Words>1356</Words>
  <Application>Microsoft Office PowerPoint</Application>
  <PresentationFormat>On-screen Show (4:3)</PresentationFormat>
  <Paragraphs>243</Paragraphs>
  <Slides>19</Slides>
  <Notes>8</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Custom Design</vt:lpstr>
      <vt:lpstr>PowerPoint Presentation</vt:lpstr>
      <vt:lpstr>ACC Background</vt:lpstr>
      <vt:lpstr>The Business Problem</vt:lpstr>
      <vt:lpstr>The Missed Opportunity</vt:lpstr>
      <vt:lpstr>Current State</vt:lpstr>
      <vt:lpstr>Chief Cost Containment Officer (“C3O”)</vt:lpstr>
      <vt:lpstr>Indirect Expense Categories</vt:lpstr>
      <vt:lpstr>Proprietary Methodology</vt:lpstr>
      <vt:lpstr>Sample Engagement</vt:lpstr>
      <vt:lpstr>12 month AP File</vt:lpstr>
      <vt:lpstr>Preliminary Savings Analysis</vt:lpstr>
      <vt:lpstr>Savings Audit</vt:lpstr>
      <vt:lpstr>Qualifying  ACC Clients</vt:lpstr>
      <vt:lpstr>Selected Clients</vt:lpstr>
      <vt:lpstr>ACC Vendors</vt:lpstr>
      <vt:lpstr>Case Studies</vt:lpstr>
      <vt:lpstr>ACC Advantage</vt:lpstr>
      <vt:lpstr>Next Steps</vt:lpstr>
      <vt:lpstr>Thank You - Q&amp;A</vt:lpstr>
    </vt:vector>
  </TitlesOfParts>
  <Company>Cost Containment Solutions,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Cost Containment Solutions, Inc.</dc:title>
  <dc:creator>Douglas  Arbuckle</dc:creator>
  <cp:lastModifiedBy>bdawson</cp:lastModifiedBy>
  <cp:revision>424</cp:revision>
  <cp:lastPrinted>2012-04-30T23:06:50Z</cp:lastPrinted>
  <dcterms:created xsi:type="dcterms:W3CDTF">2003-10-24T18:30:00Z</dcterms:created>
  <dcterms:modified xsi:type="dcterms:W3CDTF">2013-05-30T21:31:36Z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1655840090</vt:i4>
  </property>
  <property fmtid="{D5CDD505-2E9C-101B-9397-08002B2CF9AE}" pid="3" name="_NewReviewCycle">
    <vt:lpwstr/>
  </property>
  <property fmtid="{D5CDD505-2E9C-101B-9397-08002B2CF9AE}" pid="4" name="_EmailSubject">
    <vt:lpwstr>Invoice</vt:lpwstr>
  </property>
  <property fmtid="{D5CDD505-2E9C-101B-9397-08002B2CF9AE}" pid="5" name="_AuthorEmail">
    <vt:lpwstr>bdawson@costalliance.com</vt:lpwstr>
  </property>
  <property fmtid="{D5CDD505-2E9C-101B-9397-08002B2CF9AE}" pid="6" name="_AuthorEmailDisplayName">
    <vt:lpwstr>Bruce Dawson</vt:lpwstr>
  </property>
</Properties>
</file>