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9" r:id="rId3"/>
    <p:sldId id="321" r:id="rId4"/>
    <p:sldId id="298" r:id="rId5"/>
    <p:sldId id="300" r:id="rId6"/>
    <p:sldId id="323" r:id="rId7"/>
    <p:sldId id="301" r:id="rId8"/>
    <p:sldId id="302" r:id="rId9"/>
    <p:sldId id="322" r:id="rId10"/>
    <p:sldId id="303" r:id="rId11"/>
    <p:sldId id="319" r:id="rId12"/>
    <p:sldId id="304" r:id="rId13"/>
    <p:sldId id="324" r:id="rId14"/>
    <p:sldId id="309" r:id="rId15"/>
    <p:sldId id="311" r:id="rId16"/>
    <p:sldId id="313" r:id="rId17"/>
    <p:sldId id="325" r:id="rId18"/>
    <p:sldId id="314" r:id="rId19"/>
    <p:sldId id="316" r:id="rId20"/>
    <p:sldId id="317" r:id="rId21"/>
    <p:sldId id="318" r:id="rId22"/>
    <p:sldId id="320" r:id="rId23"/>
    <p:sldId id="296" r:id="rId24"/>
    <p:sldId id="297" r:id="rId25"/>
    <p:sldId id="275" r:id="rId26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4650" autoAdjust="0"/>
  </p:normalViewPr>
  <p:slideViewPr>
    <p:cSldViewPr>
      <p:cViewPr>
        <p:scale>
          <a:sx n="75" d="100"/>
          <a:sy n="75" d="100"/>
        </p:scale>
        <p:origin x="-14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788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3AB15-41E5-4868-89B8-FC37ECE723C4}" type="datetimeFigureOut">
              <a:rPr lang="en-US" smtClean="0"/>
              <a:t>5/31/2013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B81DF-1B64-4407-B2F0-DAA99503A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92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63713" y="5229225"/>
            <a:ext cx="6048375" cy="820738"/>
          </a:xfrm>
        </p:spPr>
        <p:txBody>
          <a:bodyPr/>
          <a:lstStyle>
            <a:lvl1pPr algn="ctr">
              <a:defRPr sz="3200" b="1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6018213"/>
            <a:ext cx="6048375" cy="5080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1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404813"/>
            <a:ext cx="2051050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404813"/>
            <a:ext cx="6005512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30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1188" y="404813"/>
            <a:ext cx="8208962" cy="61198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22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92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1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90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36671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0713" y="1268413"/>
            <a:ext cx="36687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4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9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55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84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8971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740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404813"/>
            <a:ext cx="6119812" cy="508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268413"/>
            <a:ext cx="7488237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381000" y="5029200"/>
            <a:ext cx="2552700" cy="14478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1" name="Picture 3" descr="C:\Users\EHerrador\Desktop\JOEL\osi overview ppt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876800"/>
            <a:ext cx="2283791" cy="16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8"/>
            <a:ext cx="9144000" cy="686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81200" y="381000"/>
            <a:ext cx="6934200" cy="3276600"/>
          </a:xfrm>
          <a:prstGeom prst="roundRect">
            <a:avLst/>
          </a:prstGeom>
          <a:noFill/>
          <a:ln w="57150" cmpd="tri">
            <a:noFill/>
          </a:ln>
          <a:effectLst>
            <a:glow rad="139700">
              <a:srgbClr val="C9FE98">
                <a:alpha val="40000"/>
              </a:srgb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lIns="0" tIns="0" rIns="0" bIns="0">
            <a:no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OSI is Dedicated to the Outsourcing of Educated </a:t>
            </a:r>
          </a:p>
          <a:p>
            <a:pPr marL="342900" indent="-342900" algn="l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and Talented Employees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 Much Control As You Require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Know That You Have the Best by Being Involved 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Turnkey Labor Law Compliance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Local Background Check On All OSI Staff Members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 rot="16200000">
            <a:off x="-1790699" y="3390899"/>
            <a:ext cx="5638801" cy="838200"/>
          </a:xfrm>
        </p:spPr>
        <p:txBody>
          <a:bodyPr vert="horz"/>
          <a:lstStyle/>
          <a:p>
            <a:pPr marL="342900" indent="-342900"/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services overview</a:t>
            </a:r>
            <a:endParaRPr lang="en-US" dirty="0" smtClean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657600"/>
            <a:ext cx="5362575" cy="2846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09800" y="443091"/>
            <a:ext cx="5410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itchFamily="2" charset="2"/>
              <a:buChar char="ü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Inbound Services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Outbound </a:t>
            </a: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Services</a:t>
            </a:r>
          </a:p>
          <a:p>
            <a:pPr algn="l"/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en-US" sz="2000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Telecom Infrastructure</a:t>
            </a:r>
          </a:p>
          <a:p>
            <a:pPr algn="l"/>
            <a:endParaRPr lang="en-US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ü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High Availability Hosted VoIP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Premise Based PBX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Full ACD Call Reporting Matrix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Call Recording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Predictive Dialer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Multi Carrier US Dial Tone</a:t>
            </a:r>
          </a:p>
          <a:p>
            <a:pPr algn="l"/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Geographically Diverse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Internet Connections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Document Management</a:t>
            </a:r>
          </a:p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 Lockbox</a:t>
            </a:r>
          </a:p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Mail Handling</a:t>
            </a:r>
          </a:p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Scanning Services</a:t>
            </a:r>
          </a:p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24/7/365 On-Site IT Staff</a:t>
            </a: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 rot="16200000">
            <a:off x="-1638299" y="3543299"/>
            <a:ext cx="5334001" cy="838200"/>
          </a:xfrm>
        </p:spPr>
        <p:txBody>
          <a:bodyPr vert="horz"/>
          <a:lstStyle/>
          <a:p>
            <a:pPr marL="342900" indent="-342900"/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services platform</a:t>
            </a:r>
            <a:endParaRPr lang="en-US" dirty="0" smtClean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34" y="762000"/>
            <a:ext cx="252096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9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028"/>
            <a:ext cx="9144000" cy="686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46385" y="540127"/>
            <a:ext cx="349241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Technology Services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NOC support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Help Desk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Project Management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Sales Support Services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Lead Gen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Quality Assurance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Account Management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Accounting and Finance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AP/AR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Payroll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Billing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Revenue Assurance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Medical Support Services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Patient Interview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Reception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Insurance Verification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536406"/>
            <a:ext cx="2895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Operations Services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Project Management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Event Coordination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Human Resources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Administrative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Corporate Expense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Social Media/SEO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Virtual Assistant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Customer Support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Customer Service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Customer Survey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Customer Win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Virtual Assistant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Executive Assistant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Administrative Assistant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Human Resources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Real Estate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Telecom</a:t>
            </a:r>
          </a:p>
          <a:p>
            <a:endParaRPr lang="en-US" dirty="0"/>
          </a:p>
        </p:txBody>
      </p:sp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 rot="16200000">
            <a:off x="-1638299" y="3543299"/>
            <a:ext cx="5334001" cy="838200"/>
          </a:xfrm>
        </p:spPr>
        <p:txBody>
          <a:bodyPr vert="horz"/>
          <a:lstStyle/>
          <a:p>
            <a:pPr marL="342900" indent="-342900"/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services matrix</a:t>
            </a:r>
            <a:endParaRPr lang="en-US" dirty="0" smtClean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56276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Getting Started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17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 rot="16200000">
            <a:off x="-1638299" y="3543299"/>
            <a:ext cx="5334001" cy="838200"/>
          </a:xfrm>
        </p:spPr>
        <p:txBody>
          <a:bodyPr vert="horz"/>
          <a:lstStyle/>
          <a:p>
            <a:pPr marL="342900" indent="-342900"/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pricing model</a:t>
            </a:r>
            <a:endParaRPr lang="en-US" dirty="0" smtClean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18853"/>
            <a:ext cx="24384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05000" y="457200"/>
            <a:ext cx="6434457" cy="5105400"/>
          </a:xfrm>
          <a:prstGeom prst="roundRect">
            <a:avLst/>
          </a:prstGeom>
          <a:noFill/>
          <a:ln w="57150" cmpd="tri">
            <a:noFill/>
          </a:ln>
          <a:effectLst>
            <a:glow rad="139700">
              <a:srgbClr val="C9FE98">
                <a:alpha val="40000"/>
              </a:srgb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lIns="0" tIns="0" rIns="0" bIns="0">
            <a:noAutofit/>
          </a:bodyPr>
          <a:lstStyle/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Salary Includes</a:t>
            </a:r>
          </a:p>
          <a:p>
            <a:pPr marL="742950" lvl="1" indent="-28575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176 hours per month - 44 hours per week</a:t>
            </a:r>
          </a:p>
          <a:p>
            <a:pPr marL="742950" lvl="1" indent="-28575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 Taxes and Governmentally imposed 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Employee Benefits</a:t>
            </a:r>
          </a:p>
          <a:p>
            <a:pPr marL="742950" lvl="1" indent="-28575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100% dedicated employee</a:t>
            </a:r>
          </a:p>
          <a:p>
            <a:pPr marL="742950" lvl="1" indent="-28575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Office Infrastructure and Oversight</a:t>
            </a:r>
          </a:p>
          <a:p>
            <a:pPr marL="742950" lvl="1" indent="-28575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Human Resources and Time reporting</a:t>
            </a:r>
          </a:p>
          <a:p>
            <a:pPr algn="l">
              <a:lnSpc>
                <a:spcPct val="150000"/>
              </a:lnSpc>
            </a:pPr>
            <a:endParaRPr lang="en-US" sz="14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Available Options</a:t>
            </a:r>
          </a:p>
          <a:p>
            <a:pPr marL="742950" lvl="1" indent="-28575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Graveyard Schedules</a:t>
            </a:r>
          </a:p>
          <a:p>
            <a:pPr marL="742950" lvl="1" indent="-28575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Overtime</a:t>
            </a:r>
          </a:p>
          <a:p>
            <a:pPr marL="742950" lvl="1" indent="-28575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Other languages </a:t>
            </a:r>
          </a:p>
          <a:p>
            <a:pPr lvl="1" algn="l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(English and Spanish included)</a:t>
            </a:r>
            <a:endParaRPr lang="en-US" sz="20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  <a:defRPr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1" y="304800"/>
            <a:ext cx="5867399" cy="5791200"/>
          </a:xfrm>
          <a:prstGeom prst="roundRect">
            <a:avLst/>
          </a:prstGeom>
          <a:noFill/>
          <a:ln w="57150" cmpd="tri">
            <a:noFill/>
          </a:ln>
          <a:effectLst>
            <a:glow rad="139700">
              <a:srgbClr val="C9FE98">
                <a:alpha val="40000"/>
              </a:srgb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lIns="0" tIns="0" rIns="0" bIns="0">
            <a:noAutofit/>
          </a:bodyPr>
          <a:lstStyle/>
          <a:p>
            <a:pPr marL="285750" lvl="1" indent="-28575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In-house Recruiting Team</a:t>
            </a:r>
          </a:p>
          <a:p>
            <a:pPr marL="285750" lvl="1" indent="-285750" algn="l">
              <a:buFont typeface="Wingdings" pitchFamily="2" charset="2"/>
              <a:buChar char="v"/>
              <a:defRPr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1" indent="-28575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Dedicated to Finding the Best Candidates</a:t>
            </a:r>
          </a:p>
          <a:p>
            <a:pPr marL="285750" lvl="1" indent="-285750" algn="l">
              <a:buFont typeface="Wingdings" pitchFamily="2" charset="2"/>
              <a:buChar char="v"/>
              <a:defRPr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1" indent="-28575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Job &amp; Behavioral Descriptions Developed </a:t>
            </a:r>
          </a:p>
          <a:p>
            <a:pPr marL="285750" lvl="1" indent="-285750" algn="l">
              <a:buFont typeface="Wingdings" pitchFamily="2" charset="2"/>
              <a:buChar char="v"/>
              <a:defRPr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1" indent="-28575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Deep Relationships with Technical Schools </a:t>
            </a:r>
          </a:p>
          <a:p>
            <a:pPr marL="0" lvl="1" algn="l">
              <a:defRPr/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and Universities</a:t>
            </a:r>
          </a:p>
          <a:p>
            <a:pPr marL="285750" lvl="1" indent="-285750" algn="l">
              <a:buFont typeface="Wingdings" pitchFamily="2" charset="2"/>
              <a:buChar char="v"/>
              <a:defRPr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Channel of Outside Recruiters </a:t>
            </a:r>
          </a:p>
          <a:p>
            <a:pPr marL="285750" indent="-285750" algn="l">
              <a:buFont typeface="Wingdings" pitchFamily="2" charset="2"/>
              <a:buChar char="v"/>
              <a:defRPr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Detailed Prescreening, Testing &amp; </a:t>
            </a:r>
          </a:p>
          <a:p>
            <a:pPr algn="l"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Background Check Process</a:t>
            </a:r>
          </a:p>
          <a:p>
            <a:pPr marL="285750" indent="-285750" algn="l">
              <a:buFont typeface="Wingdings" pitchFamily="2" charset="2"/>
              <a:buChar char="v"/>
              <a:defRPr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Only Best Candidates Presented </a:t>
            </a:r>
          </a:p>
          <a:p>
            <a:pPr marL="285750" indent="-285750" algn="l">
              <a:buFont typeface="Wingdings" pitchFamily="2" charset="2"/>
              <a:buChar char="v"/>
              <a:defRPr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Customer Review Final Step </a:t>
            </a:r>
            <a:b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Dedicated Team</a:t>
            </a:r>
          </a:p>
          <a:p>
            <a:pPr marL="285750" indent="-285750" algn="l">
              <a:buFont typeface="Wingdings" pitchFamily="2" charset="2"/>
              <a:buChar char="v"/>
              <a:defRPr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Onboarding 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 rot="16200000">
            <a:off x="-1638299" y="3543299"/>
            <a:ext cx="5334001" cy="838200"/>
          </a:xfrm>
        </p:spPr>
        <p:txBody>
          <a:bodyPr vert="horz"/>
          <a:lstStyle/>
          <a:p>
            <a:pPr marL="342900" indent="-342900"/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recruiting</a:t>
            </a:r>
            <a:endParaRPr lang="en-US" dirty="0" smtClean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81600"/>
            <a:ext cx="3429000" cy="1562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19037" y="533400"/>
            <a:ext cx="5853363" cy="4358640"/>
          </a:xfrm>
          <a:prstGeom prst="roundRect">
            <a:avLst/>
          </a:prstGeom>
          <a:noFill/>
          <a:ln w="57150" cmpd="tri">
            <a:noFill/>
          </a:ln>
          <a:effectLst>
            <a:glow rad="139700">
              <a:srgbClr val="C9FE98">
                <a:alpha val="40000"/>
              </a:srgb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marL="342900" indent="-34290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Outsource All Functions</a:t>
            </a:r>
          </a:p>
          <a:p>
            <a:pPr marL="800100" lvl="1" indent="-342900"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Customer Service &amp; Accounting </a:t>
            </a:r>
          </a:p>
          <a:p>
            <a:pPr marL="800100" lvl="1" indent="-342900"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Virtual Assistant</a:t>
            </a:r>
          </a:p>
          <a:p>
            <a:pPr lvl="1" indent="-457200" algn="l">
              <a:defRPr/>
            </a:pPr>
            <a:endParaRPr lang="en-US" sz="20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Partial Outsourcing</a:t>
            </a:r>
          </a:p>
          <a:p>
            <a:pPr marL="742950" lvl="1" indent="-285750"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Keep Some Functions in the US </a:t>
            </a:r>
          </a:p>
          <a:p>
            <a:pPr marL="742950" lvl="1" indent="-285750"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Move Others to Central America</a:t>
            </a:r>
          </a:p>
          <a:p>
            <a:pPr lvl="1" indent="-457200" algn="l">
              <a:defRPr/>
            </a:pPr>
            <a:endParaRPr lang="en-US" sz="20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Temporary Outsourcing</a:t>
            </a:r>
          </a:p>
          <a:p>
            <a:pPr marL="742950" lvl="1" indent="-285750"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Examples include: Campaign &amp; M&amp;A </a:t>
            </a:r>
          </a:p>
          <a:p>
            <a:pPr marL="742950" lvl="1" indent="-285750" algn="l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Short-Term Task Forces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 rot="16200000">
            <a:off x="-2171700" y="3009899"/>
            <a:ext cx="6400801" cy="838200"/>
          </a:xfrm>
        </p:spPr>
        <p:txBody>
          <a:bodyPr vert="horz"/>
          <a:lstStyle/>
          <a:p>
            <a:pPr marL="342900" indent="-342900"/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outsourcing options</a:t>
            </a:r>
            <a:endParaRPr lang="en-US" dirty="0" smtClean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2" descr="C:\Users\EHerrador\Desktop\JOEL\osi overview ppt\pric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99940">
            <a:off x="5364708" y="2489806"/>
            <a:ext cx="4050285" cy="3953389"/>
          </a:xfrm>
          <a:prstGeom prst="rect">
            <a:avLst/>
          </a:prstGeom>
          <a:noFill/>
          <a:effectLst>
            <a:outerShdw blurRad="50800" dist="165100" dir="486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56276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Case Studies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 rot="16200000">
            <a:off x="-1638299" y="3543299"/>
            <a:ext cx="5334001" cy="838200"/>
          </a:xfrm>
        </p:spPr>
        <p:txBody>
          <a:bodyPr vert="horz"/>
          <a:lstStyle/>
          <a:p>
            <a:pPr marL="342900" indent="-342900"/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your real cost</a:t>
            </a:r>
            <a:endParaRPr lang="en-US" dirty="0" smtClean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964"/>
            <a:ext cx="2133600" cy="397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47800" y="609600"/>
            <a:ext cx="5943600" cy="5209937"/>
          </a:xfrm>
          <a:prstGeom prst="roundRect">
            <a:avLst/>
          </a:prstGeom>
          <a:noFill/>
          <a:ln w="57150" cmpd="tri">
            <a:noFill/>
          </a:ln>
          <a:effectLst>
            <a:glow rad="139700">
              <a:srgbClr val="C9FE98">
                <a:alpha val="40000"/>
              </a:srgb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marL="800100" indent="-34290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Salary</a:t>
            </a:r>
          </a:p>
          <a:p>
            <a:pPr marL="628650" indent="-171450" algn="l">
              <a:buFont typeface="Wingdings" pitchFamily="2" charset="2"/>
              <a:buChar char="v"/>
              <a:defRPr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indent="-34290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Taxes, Benefits and Healthcare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(17%)</a:t>
            </a:r>
          </a:p>
          <a:p>
            <a:pPr marL="628650" indent="-171450" algn="l">
              <a:buFont typeface="Wingdings" pitchFamily="2" charset="2"/>
              <a:buChar char="v"/>
              <a:defRPr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indent="-34290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H/R , Payroll, </a:t>
            </a:r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Mgmt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Function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(Varies)</a:t>
            </a:r>
          </a:p>
          <a:p>
            <a:pPr marL="628650" indent="-171450" algn="l">
              <a:buFont typeface="Wingdings" pitchFamily="2" charset="2"/>
              <a:buChar char="v"/>
              <a:defRPr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indent="-34290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Real Estate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(150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Sqft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628650" indent="-171450" algn="l">
              <a:buFont typeface="Wingdings" pitchFamily="2" charset="2"/>
              <a:buChar char="v"/>
              <a:defRPr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indent="-34290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FF&amp;E – Computer, Phone, Desk, Chair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($1,500/employee)</a:t>
            </a:r>
          </a:p>
          <a:p>
            <a:pPr marL="628650" indent="-171450" algn="l">
              <a:buFont typeface="Wingdings" pitchFamily="2" charset="2"/>
              <a:buChar char="v"/>
              <a:defRPr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indent="-34290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Services – Dial tone, Internet, Utilities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($50/employee)</a:t>
            </a:r>
          </a:p>
          <a:p>
            <a:pPr marL="742950" indent="-285750" algn="l">
              <a:buFont typeface="Wingdings" pitchFamily="2" charset="2"/>
              <a:buChar char="v"/>
              <a:defRPr/>
            </a:pPr>
            <a:endParaRPr lang="en-US" sz="16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indent="-34290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Office Services – Beverages, Beverage Equipment &amp; Paper goods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(Varies)</a:t>
            </a:r>
          </a:p>
          <a:p>
            <a:pPr marL="628650" indent="-171450" algn="l">
              <a:buFont typeface="Wingdings" pitchFamily="2" charset="2"/>
              <a:buChar char="v"/>
              <a:defRPr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800100" indent="-34290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Employee Risks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(Varies)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6890144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429000"/>
            <a:ext cx="6914842" cy="2667000"/>
          </a:xfrm>
          <a:prstGeom prst="rect">
            <a:avLst/>
          </a:prstGeom>
        </p:spPr>
      </p:pic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 rot="16200000">
            <a:off x="-1638299" y="3543299"/>
            <a:ext cx="5334001" cy="838200"/>
          </a:xfrm>
        </p:spPr>
        <p:txBody>
          <a:bodyPr vert="horz"/>
          <a:lstStyle/>
          <a:p>
            <a:pPr marL="342900" indent="-342900"/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accounts payable</a:t>
            </a:r>
            <a:endParaRPr lang="en-US" dirty="0" smtClean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406775" y="2655887"/>
            <a:ext cx="5251450" cy="463550"/>
            <a:chOff x="1375" y="2059"/>
            <a:chExt cx="3308" cy="292"/>
          </a:xfrm>
        </p:grpSpPr>
        <p:sp>
          <p:nvSpPr>
            <p:cNvPr id="352262" name="AutoShape 6"/>
            <p:cNvSpPr>
              <a:spLocks noChangeArrowheads="1"/>
            </p:cNvSpPr>
            <p:nvPr/>
          </p:nvSpPr>
          <p:spPr bwMode="auto">
            <a:xfrm>
              <a:off x="1507" y="2093"/>
              <a:ext cx="3176" cy="2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7568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63" name="AutoShape 7"/>
            <p:cNvSpPr>
              <a:spLocks noChangeArrowheads="1"/>
            </p:cNvSpPr>
            <p:nvPr/>
          </p:nvSpPr>
          <p:spPr bwMode="auto">
            <a:xfrm>
              <a:off x="1375" y="2059"/>
              <a:ext cx="288" cy="29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-25000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406775" y="3548062"/>
            <a:ext cx="5241925" cy="463550"/>
            <a:chOff x="1375" y="3284"/>
            <a:chExt cx="3302" cy="292"/>
          </a:xfrm>
        </p:grpSpPr>
        <p:sp>
          <p:nvSpPr>
            <p:cNvPr id="352268" name="AutoShape 12"/>
            <p:cNvSpPr>
              <a:spLocks noChangeArrowheads="1"/>
            </p:cNvSpPr>
            <p:nvPr/>
          </p:nvSpPr>
          <p:spPr bwMode="auto">
            <a:xfrm>
              <a:off x="1501" y="3319"/>
              <a:ext cx="3176" cy="2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7568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269" name="AutoShape 13"/>
            <p:cNvSpPr>
              <a:spLocks noChangeArrowheads="1"/>
            </p:cNvSpPr>
            <p:nvPr/>
          </p:nvSpPr>
          <p:spPr bwMode="auto">
            <a:xfrm>
              <a:off x="1375" y="3284"/>
              <a:ext cx="288" cy="29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-25000"/>
            </a:p>
          </p:txBody>
        </p:sp>
      </p:grpSp>
      <p:sp>
        <p:nvSpPr>
          <p:cNvPr id="352271" name="AutoShape 15"/>
          <p:cNvSpPr>
            <a:spLocks noChangeArrowheads="1"/>
          </p:cNvSpPr>
          <p:nvPr/>
        </p:nvSpPr>
        <p:spPr bwMode="gray">
          <a:xfrm>
            <a:off x="3943350" y="2654299"/>
            <a:ext cx="3240087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b="1" dirty="0" smtClean="0">
                <a:solidFill>
                  <a:schemeClr val="bg1"/>
                </a:solidFill>
                <a:ea typeface="굴림" charset="-127"/>
              </a:rPr>
              <a:t>Services Overview</a:t>
            </a:r>
            <a:endParaRPr kumimoji="1" lang="en-US" altLang="ko-KR" b="1" dirty="0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352273" name="AutoShape 17"/>
          <p:cNvSpPr>
            <a:spLocks noChangeArrowheads="1"/>
          </p:cNvSpPr>
          <p:nvPr/>
        </p:nvSpPr>
        <p:spPr bwMode="gray">
          <a:xfrm>
            <a:off x="3941762" y="3533775"/>
            <a:ext cx="3095625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b="1" dirty="0" smtClean="0">
                <a:solidFill>
                  <a:schemeClr val="bg1"/>
                </a:solidFill>
                <a:ea typeface="굴림" charset="-127"/>
              </a:rPr>
              <a:t>Getting Started</a:t>
            </a:r>
            <a:endParaRPr kumimoji="1" lang="en-US" altLang="ko-KR" b="1" dirty="0">
              <a:solidFill>
                <a:schemeClr val="bg1"/>
              </a:solidFill>
              <a:ea typeface="굴림" charset="-127"/>
            </a:endParaRPr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2916237" y="2598737"/>
            <a:ext cx="576263" cy="577850"/>
            <a:chOff x="1066" y="2023"/>
            <a:chExt cx="363" cy="364"/>
          </a:xfrm>
        </p:grpSpPr>
        <p:sp>
          <p:nvSpPr>
            <p:cNvPr id="352282" name="AutoShape 26"/>
            <p:cNvSpPr>
              <a:spLocks noChangeArrowheads="1"/>
            </p:cNvSpPr>
            <p:nvPr/>
          </p:nvSpPr>
          <p:spPr bwMode="auto">
            <a:xfrm>
              <a:off x="1068" y="2024"/>
              <a:ext cx="360" cy="363"/>
            </a:xfrm>
            <a:prstGeom prst="roundRect">
              <a:avLst>
                <a:gd name="adj" fmla="val 14222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1068" y="2023"/>
              <a:ext cx="359" cy="364"/>
              <a:chOff x="868" y="1477"/>
              <a:chExt cx="4251" cy="2141"/>
            </a:xfrm>
          </p:grpSpPr>
          <p:sp>
            <p:nvSpPr>
              <p:cNvPr id="352284" name="Oval 28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285" name="Oval 29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2286" name="Oval 30"/>
            <p:cNvSpPr>
              <a:spLocks noChangeArrowheads="1"/>
            </p:cNvSpPr>
            <p:nvPr/>
          </p:nvSpPr>
          <p:spPr bwMode="auto">
            <a:xfrm flipH="1">
              <a:off x="1097" y="2056"/>
              <a:ext cx="302" cy="2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352287" name="Oval 31"/>
            <p:cNvSpPr>
              <a:spLocks noChangeArrowheads="1"/>
            </p:cNvSpPr>
            <p:nvPr/>
          </p:nvSpPr>
          <p:spPr bwMode="auto">
            <a:xfrm flipH="1">
              <a:off x="1125" y="2064"/>
              <a:ext cx="244" cy="19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352288" name="AutoShape 32"/>
            <p:cNvSpPr>
              <a:spLocks noChangeArrowheads="1"/>
            </p:cNvSpPr>
            <p:nvPr/>
          </p:nvSpPr>
          <p:spPr bwMode="gray">
            <a:xfrm>
              <a:off x="1066" y="2024"/>
              <a:ext cx="363" cy="34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hlink"/>
                      </a:gs>
                      <a:gs pos="100000">
                        <a:schemeClr val="hlink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r>
                <a:rPr kumimoji="1" lang="uk-UA" altLang="ko-KR" b="1">
                  <a:solidFill>
                    <a:schemeClr val="bg1"/>
                  </a:solidFill>
                </a:rPr>
                <a:t>2</a:t>
              </a:r>
              <a:endParaRPr kumimoji="1" lang="en-US" altLang="ko-KR" b="1">
                <a:solidFill>
                  <a:schemeClr val="bg1"/>
                </a:solidFill>
                <a:ea typeface="굴림" charset="-127"/>
              </a:endParaRPr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2916237" y="3490912"/>
            <a:ext cx="576263" cy="577850"/>
            <a:chOff x="1066" y="3248"/>
            <a:chExt cx="363" cy="364"/>
          </a:xfrm>
        </p:grpSpPr>
        <p:sp>
          <p:nvSpPr>
            <p:cNvPr id="352298" name="AutoShape 42"/>
            <p:cNvSpPr>
              <a:spLocks noChangeArrowheads="1"/>
            </p:cNvSpPr>
            <p:nvPr/>
          </p:nvSpPr>
          <p:spPr bwMode="auto">
            <a:xfrm>
              <a:off x="1067" y="3249"/>
              <a:ext cx="361" cy="363"/>
            </a:xfrm>
            <a:prstGeom prst="roundRect">
              <a:avLst>
                <a:gd name="adj" fmla="val 14222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1066" y="3248"/>
              <a:ext cx="360" cy="364"/>
              <a:chOff x="4195" y="1525"/>
              <a:chExt cx="1134" cy="993"/>
            </a:xfrm>
          </p:grpSpPr>
          <p:grpSp>
            <p:nvGrpSpPr>
              <p:cNvPr id="13" name="Group 44"/>
              <p:cNvGrpSpPr>
                <a:grpSpLocks/>
              </p:cNvGrpSpPr>
              <p:nvPr/>
            </p:nvGrpSpPr>
            <p:grpSpPr bwMode="auto">
              <a:xfrm>
                <a:off x="4195" y="1525"/>
                <a:ext cx="1134" cy="993"/>
                <a:chOff x="868" y="1477"/>
                <a:chExt cx="4251" cy="2141"/>
              </a:xfrm>
            </p:grpSpPr>
            <p:sp>
              <p:nvSpPr>
                <p:cNvPr id="352301" name="Oval 45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2302" name="Oval 46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2303" name="Oval 47"/>
              <p:cNvSpPr>
                <a:spLocks noChangeArrowheads="1"/>
              </p:cNvSpPr>
              <p:nvPr/>
            </p:nvSpPr>
            <p:spPr bwMode="auto">
              <a:xfrm flipH="1">
                <a:off x="4286" y="1616"/>
                <a:ext cx="953" cy="795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2304" name="Oval 48"/>
            <p:cNvSpPr>
              <a:spLocks noChangeArrowheads="1"/>
            </p:cNvSpPr>
            <p:nvPr/>
          </p:nvSpPr>
          <p:spPr bwMode="auto">
            <a:xfrm flipH="1">
              <a:off x="1123" y="3290"/>
              <a:ext cx="244" cy="19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26667"/>
                    <a:invGamma/>
                  </a:schemeClr>
                </a:gs>
                <a:gs pos="100000">
                  <a:schemeClr val="hlink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352305" name="AutoShape 49"/>
            <p:cNvSpPr>
              <a:spLocks noChangeArrowheads="1"/>
            </p:cNvSpPr>
            <p:nvPr/>
          </p:nvSpPr>
          <p:spPr bwMode="gray">
            <a:xfrm>
              <a:off x="1066" y="3249"/>
              <a:ext cx="363" cy="34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hlink"/>
                      </a:gs>
                      <a:gs pos="100000">
                        <a:schemeClr val="hlink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r>
                <a:rPr kumimoji="1" lang="en-US" altLang="ko-KR" b="1" dirty="0" smtClean="0">
                  <a:solidFill>
                    <a:schemeClr val="bg1"/>
                  </a:solidFill>
                  <a:ea typeface="굴림" charset="-127"/>
                </a:rPr>
                <a:t>3</a:t>
              </a:r>
              <a:endParaRPr kumimoji="1" lang="en-US" altLang="ko-KR" b="1" dirty="0">
                <a:solidFill>
                  <a:schemeClr val="bg1"/>
                </a:solidFill>
                <a:ea typeface="굴림" charset="-127"/>
              </a:endParaRPr>
            </a:p>
          </p:txBody>
        </p:sp>
      </p:grpSp>
      <p:grpSp>
        <p:nvGrpSpPr>
          <p:cNvPr id="53" name="Group 11"/>
          <p:cNvGrpSpPr>
            <a:grpSpLocks/>
          </p:cNvGrpSpPr>
          <p:nvPr/>
        </p:nvGrpSpPr>
        <p:grpSpPr bwMode="auto">
          <a:xfrm>
            <a:off x="3406775" y="5270500"/>
            <a:ext cx="5241925" cy="463550"/>
            <a:chOff x="1375" y="3284"/>
            <a:chExt cx="3302" cy="292"/>
          </a:xfrm>
        </p:grpSpPr>
        <p:sp>
          <p:nvSpPr>
            <p:cNvPr id="54" name="AutoShape 12"/>
            <p:cNvSpPr>
              <a:spLocks noChangeArrowheads="1"/>
            </p:cNvSpPr>
            <p:nvPr/>
          </p:nvSpPr>
          <p:spPr bwMode="auto">
            <a:xfrm>
              <a:off x="1501" y="3319"/>
              <a:ext cx="3176" cy="2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7568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utoShape 13"/>
            <p:cNvSpPr>
              <a:spLocks noChangeArrowheads="1"/>
            </p:cNvSpPr>
            <p:nvPr/>
          </p:nvSpPr>
          <p:spPr bwMode="auto">
            <a:xfrm>
              <a:off x="1375" y="3284"/>
              <a:ext cx="288" cy="29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-25000"/>
            </a:p>
          </p:txBody>
        </p:sp>
      </p:grpSp>
      <p:sp>
        <p:nvSpPr>
          <p:cNvPr id="56" name="AutoShape 16"/>
          <p:cNvSpPr>
            <a:spLocks noChangeArrowheads="1"/>
          </p:cNvSpPr>
          <p:nvPr/>
        </p:nvSpPr>
        <p:spPr bwMode="gray">
          <a:xfrm>
            <a:off x="3924300" y="4349750"/>
            <a:ext cx="3095625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endParaRPr kumimoji="1" lang="en-US" altLang="ko-KR" b="1" dirty="0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gray">
          <a:xfrm>
            <a:off x="3941762" y="5256213"/>
            <a:ext cx="3095625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b="1" dirty="0" smtClean="0">
                <a:solidFill>
                  <a:schemeClr val="bg1"/>
                </a:solidFill>
                <a:ea typeface="굴림" charset="-127"/>
              </a:rPr>
              <a:t>Questions</a:t>
            </a:r>
            <a:endParaRPr kumimoji="1" lang="en-US" altLang="ko-KR" b="1" dirty="0">
              <a:solidFill>
                <a:schemeClr val="bg1"/>
              </a:solidFill>
              <a:ea typeface="굴림" charset="-127"/>
            </a:endParaRPr>
          </a:p>
        </p:txBody>
      </p:sp>
      <p:sp>
        <p:nvSpPr>
          <p:cNvPr id="63" name="AutoShape 40"/>
          <p:cNvSpPr>
            <a:spLocks noChangeArrowheads="1"/>
          </p:cNvSpPr>
          <p:nvPr/>
        </p:nvSpPr>
        <p:spPr bwMode="gray">
          <a:xfrm>
            <a:off x="2916237" y="4278313"/>
            <a:ext cx="576263" cy="5397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/>
            <a:endParaRPr kumimoji="1" lang="en-US" altLang="ko-KR" b="1" dirty="0">
              <a:solidFill>
                <a:schemeClr val="bg1"/>
              </a:solidFill>
              <a:ea typeface="굴림" charset="-127"/>
            </a:endParaRPr>
          </a:p>
        </p:txBody>
      </p:sp>
      <p:grpSp>
        <p:nvGrpSpPr>
          <p:cNvPr id="66" name="Group 41"/>
          <p:cNvGrpSpPr>
            <a:grpSpLocks/>
          </p:cNvGrpSpPr>
          <p:nvPr/>
        </p:nvGrpSpPr>
        <p:grpSpPr bwMode="auto">
          <a:xfrm>
            <a:off x="2916237" y="5213350"/>
            <a:ext cx="576263" cy="577850"/>
            <a:chOff x="1066" y="3248"/>
            <a:chExt cx="363" cy="364"/>
          </a:xfrm>
        </p:grpSpPr>
        <p:sp>
          <p:nvSpPr>
            <p:cNvPr id="67" name="AutoShape 42"/>
            <p:cNvSpPr>
              <a:spLocks noChangeArrowheads="1"/>
            </p:cNvSpPr>
            <p:nvPr/>
          </p:nvSpPr>
          <p:spPr bwMode="auto">
            <a:xfrm>
              <a:off x="1067" y="3249"/>
              <a:ext cx="361" cy="363"/>
            </a:xfrm>
            <a:prstGeom prst="roundRect">
              <a:avLst>
                <a:gd name="adj" fmla="val 14222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68" name="Group 43"/>
            <p:cNvGrpSpPr>
              <a:grpSpLocks/>
            </p:cNvGrpSpPr>
            <p:nvPr/>
          </p:nvGrpSpPr>
          <p:grpSpPr bwMode="auto">
            <a:xfrm>
              <a:off x="1066" y="3248"/>
              <a:ext cx="360" cy="364"/>
              <a:chOff x="4195" y="1525"/>
              <a:chExt cx="1134" cy="993"/>
            </a:xfrm>
          </p:grpSpPr>
          <p:grpSp>
            <p:nvGrpSpPr>
              <p:cNvPr id="71" name="Group 44"/>
              <p:cNvGrpSpPr>
                <a:grpSpLocks/>
              </p:cNvGrpSpPr>
              <p:nvPr/>
            </p:nvGrpSpPr>
            <p:grpSpPr bwMode="auto">
              <a:xfrm>
                <a:off x="4195" y="1525"/>
                <a:ext cx="1134" cy="993"/>
                <a:chOff x="868" y="1477"/>
                <a:chExt cx="4251" cy="2141"/>
              </a:xfrm>
            </p:grpSpPr>
            <p:sp>
              <p:nvSpPr>
                <p:cNvPr id="73" name="Oval 45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Oval 46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" name="Oval 47"/>
              <p:cNvSpPr>
                <a:spLocks noChangeArrowheads="1"/>
              </p:cNvSpPr>
              <p:nvPr/>
            </p:nvSpPr>
            <p:spPr bwMode="auto">
              <a:xfrm flipH="1">
                <a:off x="4286" y="1616"/>
                <a:ext cx="953" cy="795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9" name="Oval 48"/>
            <p:cNvSpPr>
              <a:spLocks noChangeArrowheads="1"/>
            </p:cNvSpPr>
            <p:nvPr/>
          </p:nvSpPr>
          <p:spPr bwMode="auto">
            <a:xfrm flipH="1">
              <a:off x="1123" y="3290"/>
              <a:ext cx="244" cy="19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26667"/>
                    <a:invGamma/>
                  </a:schemeClr>
                </a:gs>
                <a:gs pos="100000">
                  <a:schemeClr val="hlink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70" name="AutoShape 49"/>
            <p:cNvSpPr>
              <a:spLocks noChangeArrowheads="1"/>
            </p:cNvSpPr>
            <p:nvPr/>
          </p:nvSpPr>
          <p:spPr bwMode="gray">
            <a:xfrm>
              <a:off x="1066" y="3249"/>
              <a:ext cx="363" cy="34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hlink"/>
                      </a:gs>
                      <a:gs pos="100000">
                        <a:schemeClr val="hlink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r>
                <a:rPr kumimoji="1" lang="en-US" altLang="ko-KR" b="1" dirty="0" smtClean="0">
                  <a:solidFill>
                    <a:schemeClr val="bg1"/>
                  </a:solidFill>
                  <a:ea typeface="굴림" charset="-127"/>
                </a:rPr>
                <a:t>5</a:t>
              </a:r>
              <a:endParaRPr kumimoji="1" lang="en-US" altLang="ko-KR" b="1" dirty="0">
                <a:solidFill>
                  <a:schemeClr val="bg1"/>
                </a:solidFill>
                <a:ea typeface="굴림" charset="-127"/>
              </a:endParaRPr>
            </a:p>
          </p:txBody>
        </p:sp>
      </p:grpSp>
      <p:grpSp>
        <p:nvGrpSpPr>
          <p:cNvPr id="75" name="Group 5"/>
          <p:cNvGrpSpPr>
            <a:grpSpLocks/>
          </p:cNvGrpSpPr>
          <p:nvPr/>
        </p:nvGrpSpPr>
        <p:grpSpPr bwMode="auto">
          <a:xfrm>
            <a:off x="3386138" y="4432300"/>
            <a:ext cx="5251450" cy="463550"/>
            <a:chOff x="1375" y="2059"/>
            <a:chExt cx="3308" cy="292"/>
          </a:xfrm>
        </p:grpSpPr>
        <p:sp>
          <p:nvSpPr>
            <p:cNvPr id="76" name="AutoShape 6"/>
            <p:cNvSpPr>
              <a:spLocks noChangeArrowheads="1"/>
            </p:cNvSpPr>
            <p:nvPr/>
          </p:nvSpPr>
          <p:spPr bwMode="auto">
            <a:xfrm>
              <a:off x="1507" y="2093"/>
              <a:ext cx="3176" cy="2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7568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AutoShape 7"/>
            <p:cNvSpPr>
              <a:spLocks noChangeArrowheads="1"/>
            </p:cNvSpPr>
            <p:nvPr/>
          </p:nvSpPr>
          <p:spPr bwMode="auto">
            <a:xfrm>
              <a:off x="1375" y="2059"/>
              <a:ext cx="288" cy="29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-25000"/>
            </a:p>
          </p:txBody>
        </p:sp>
      </p:grpSp>
      <p:sp>
        <p:nvSpPr>
          <p:cNvPr id="78" name="AutoShape 15"/>
          <p:cNvSpPr>
            <a:spLocks noChangeArrowheads="1"/>
          </p:cNvSpPr>
          <p:nvPr/>
        </p:nvSpPr>
        <p:spPr bwMode="gray">
          <a:xfrm>
            <a:off x="3922713" y="4430712"/>
            <a:ext cx="3240087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b="1" dirty="0" smtClean="0">
                <a:solidFill>
                  <a:schemeClr val="bg1"/>
                </a:solidFill>
                <a:ea typeface="굴림" charset="-127"/>
              </a:rPr>
              <a:t>Case Study</a:t>
            </a:r>
            <a:endParaRPr kumimoji="1" lang="en-US" altLang="ko-KR" b="1" dirty="0">
              <a:solidFill>
                <a:schemeClr val="bg1"/>
              </a:solidFill>
              <a:ea typeface="굴림" charset="-127"/>
            </a:endParaRPr>
          </a:p>
        </p:txBody>
      </p:sp>
      <p:grpSp>
        <p:nvGrpSpPr>
          <p:cNvPr id="79" name="Group 25"/>
          <p:cNvGrpSpPr>
            <a:grpSpLocks/>
          </p:cNvGrpSpPr>
          <p:nvPr/>
        </p:nvGrpSpPr>
        <p:grpSpPr bwMode="auto">
          <a:xfrm>
            <a:off x="2895600" y="4375150"/>
            <a:ext cx="576263" cy="577850"/>
            <a:chOff x="1066" y="2023"/>
            <a:chExt cx="363" cy="364"/>
          </a:xfrm>
        </p:grpSpPr>
        <p:sp>
          <p:nvSpPr>
            <p:cNvPr id="80" name="AutoShape 26"/>
            <p:cNvSpPr>
              <a:spLocks noChangeArrowheads="1"/>
            </p:cNvSpPr>
            <p:nvPr/>
          </p:nvSpPr>
          <p:spPr bwMode="auto">
            <a:xfrm>
              <a:off x="1068" y="2024"/>
              <a:ext cx="360" cy="363"/>
            </a:xfrm>
            <a:prstGeom prst="roundRect">
              <a:avLst>
                <a:gd name="adj" fmla="val 14222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81" name="Group 27"/>
            <p:cNvGrpSpPr>
              <a:grpSpLocks/>
            </p:cNvGrpSpPr>
            <p:nvPr/>
          </p:nvGrpSpPr>
          <p:grpSpPr bwMode="auto">
            <a:xfrm>
              <a:off x="1068" y="2023"/>
              <a:ext cx="359" cy="364"/>
              <a:chOff x="868" y="1477"/>
              <a:chExt cx="4251" cy="2141"/>
            </a:xfrm>
          </p:grpSpPr>
          <p:sp>
            <p:nvSpPr>
              <p:cNvPr id="85" name="Oval 28"/>
              <p:cNvSpPr>
                <a:spLocks noChangeArrowheads="1"/>
              </p:cNvSpPr>
              <p:nvPr/>
            </p:nvSpPr>
            <p:spPr bwMode="auto">
              <a:xfrm>
                <a:off x="868" y="1477"/>
                <a:ext cx="4251" cy="2141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29"/>
              <p:cNvSpPr>
                <a:spLocks noChangeArrowheads="1"/>
              </p:cNvSpPr>
              <p:nvPr/>
            </p:nvSpPr>
            <p:spPr bwMode="auto">
              <a:xfrm>
                <a:off x="930" y="1480"/>
                <a:ext cx="4143" cy="2085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" name="Oval 30"/>
            <p:cNvSpPr>
              <a:spLocks noChangeArrowheads="1"/>
            </p:cNvSpPr>
            <p:nvPr/>
          </p:nvSpPr>
          <p:spPr bwMode="auto">
            <a:xfrm flipH="1">
              <a:off x="1097" y="2056"/>
              <a:ext cx="302" cy="2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83" name="Oval 31"/>
            <p:cNvSpPr>
              <a:spLocks noChangeArrowheads="1"/>
            </p:cNvSpPr>
            <p:nvPr/>
          </p:nvSpPr>
          <p:spPr bwMode="auto">
            <a:xfrm flipH="1">
              <a:off x="1125" y="2064"/>
              <a:ext cx="244" cy="19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20000"/>
                    <a:invGamma/>
                  </a:schemeClr>
                </a:gs>
                <a:gs pos="100000">
                  <a:schemeClr val="accent1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84" name="AutoShape 32"/>
            <p:cNvSpPr>
              <a:spLocks noChangeArrowheads="1"/>
            </p:cNvSpPr>
            <p:nvPr/>
          </p:nvSpPr>
          <p:spPr bwMode="gray">
            <a:xfrm>
              <a:off x="1066" y="2024"/>
              <a:ext cx="363" cy="34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hlink"/>
                      </a:gs>
                      <a:gs pos="100000">
                        <a:schemeClr val="hlink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r>
                <a:rPr kumimoji="1" lang="en-US" altLang="ko-KR" b="1" dirty="0">
                  <a:solidFill>
                    <a:schemeClr val="bg1"/>
                  </a:solidFill>
                </a:rPr>
                <a:t>4</a:t>
              </a:r>
              <a:endParaRPr kumimoji="1" lang="en-US" altLang="ko-KR" b="1" dirty="0">
                <a:solidFill>
                  <a:schemeClr val="bg1"/>
                </a:solidFill>
                <a:ea typeface="굴림" charset="-127"/>
              </a:endParaRPr>
            </a:p>
          </p:txBody>
        </p:sp>
      </p:grpSp>
      <p:grpSp>
        <p:nvGrpSpPr>
          <p:cNvPr id="87" name="Group 11"/>
          <p:cNvGrpSpPr>
            <a:grpSpLocks/>
          </p:cNvGrpSpPr>
          <p:nvPr/>
        </p:nvGrpSpPr>
        <p:grpSpPr bwMode="auto">
          <a:xfrm>
            <a:off x="3386138" y="1795462"/>
            <a:ext cx="5241925" cy="463550"/>
            <a:chOff x="1375" y="3284"/>
            <a:chExt cx="3302" cy="292"/>
          </a:xfrm>
        </p:grpSpPr>
        <p:sp>
          <p:nvSpPr>
            <p:cNvPr id="88" name="AutoShape 12"/>
            <p:cNvSpPr>
              <a:spLocks noChangeArrowheads="1"/>
            </p:cNvSpPr>
            <p:nvPr/>
          </p:nvSpPr>
          <p:spPr bwMode="auto">
            <a:xfrm>
              <a:off x="1501" y="3319"/>
              <a:ext cx="3176" cy="2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7568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AutoShape 13"/>
            <p:cNvSpPr>
              <a:spLocks noChangeArrowheads="1"/>
            </p:cNvSpPr>
            <p:nvPr/>
          </p:nvSpPr>
          <p:spPr bwMode="auto">
            <a:xfrm>
              <a:off x="1375" y="3284"/>
              <a:ext cx="288" cy="29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aseline="-25000"/>
            </a:p>
          </p:txBody>
        </p:sp>
      </p:grpSp>
      <p:sp>
        <p:nvSpPr>
          <p:cNvPr id="90" name="AutoShape 17"/>
          <p:cNvSpPr>
            <a:spLocks noChangeArrowheads="1"/>
          </p:cNvSpPr>
          <p:nvPr/>
        </p:nvSpPr>
        <p:spPr bwMode="gray">
          <a:xfrm>
            <a:off x="3921125" y="1781175"/>
            <a:ext cx="3095625" cy="4667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latinLnBrk="1"/>
            <a:r>
              <a:rPr kumimoji="1" lang="en-US" altLang="ko-KR" b="1" dirty="0" smtClean="0">
                <a:solidFill>
                  <a:schemeClr val="bg1"/>
                </a:solidFill>
                <a:ea typeface="굴림" charset="-127"/>
              </a:rPr>
              <a:t>About OSI</a:t>
            </a:r>
            <a:endParaRPr kumimoji="1" lang="en-US" altLang="ko-KR" b="1" dirty="0">
              <a:solidFill>
                <a:schemeClr val="bg1"/>
              </a:solidFill>
              <a:ea typeface="굴림" charset="-127"/>
            </a:endParaRPr>
          </a:p>
        </p:txBody>
      </p:sp>
      <p:grpSp>
        <p:nvGrpSpPr>
          <p:cNvPr id="91" name="Group 41"/>
          <p:cNvGrpSpPr>
            <a:grpSpLocks/>
          </p:cNvGrpSpPr>
          <p:nvPr/>
        </p:nvGrpSpPr>
        <p:grpSpPr bwMode="auto">
          <a:xfrm>
            <a:off x="2895600" y="1738312"/>
            <a:ext cx="576263" cy="577850"/>
            <a:chOff x="1066" y="3248"/>
            <a:chExt cx="363" cy="364"/>
          </a:xfrm>
        </p:grpSpPr>
        <p:sp>
          <p:nvSpPr>
            <p:cNvPr id="92" name="AutoShape 42"/>
            <p:cNvSpPr>
              <a:spLocks noChangeArrowheads="1"/>
            </p:cNvSpPr>
            <p:nvPr/>
          </p:nvSpPr>
          <p:spPr bwMode="auto">
            <a:xfrm>
              <a:off x="1067" y="3249"/>
              <a:ext cx="361" cy="363"/>
            </a:xfrm>
            <a:prstGeom prst="roundRect">
              <a:avLst>
                <a:gd name="adj" fmla="val 14222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93" name="Group 43"/>
            <p:cNvGrpSpPr>
              <a:grpSpLocks/>
            </p:cNvGrpSpPr>
            <p:nvPr/>
          </p:nvGrpSpPr>
          <p:grpSpPr bwMode="auto">
            <a:xfrm>
              <a:off x="1066" y="3248"/>
              <a:ext cx="360" cy="364"/>
              <a:chOff x="4195" y="1525"/>
              <a:chExt cx="1134" cy="993"/>
            </a:xfrm>
          </p:grpSpPr>
          <p:grpSp>
            <p:nvGrpSpPr>
              <p:cNvPr id="96" name="Group 44"/>
              <p:cNvGrpSpPr>
                <a:grpSpLocks/>
              </p:cNvGrpSpPr>
              <p:nvPr/>
            </p:nvGrpSpPr>
            <p:grpSpPr bwMode="auto">
              <a:xfrm>
                <a:off x="4195" y="1525"/>
                <a:ext cx="1134" cy="993"/>
                <a:chOff x="868" y="1477"/>
                <a:chExt cx="4251" cy="2141"/>
              </a:xfrm>
            </p:grpSpPr>
            <p:sp>
              <p:nvSpPr>
                <p:cNvPr id="98" name="Oval 45"/>
                <p:cNvSpPr>
                  <a:spLocks noChangeArrowheads="1"/>
                </p:cNvSpPr>
                <p:nvPr/>
              </p:nvSpPr>
              <p:spPr bwMode="auto">
                <a:xfrm>
                  <a:off x="868" y="1477"/>
                  <a:ext cx="4251" cy="2141"/>
                </a:xfrm>
                <a:prstGeom prst="ellipse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Oval 46"/>
                <p:cNvSpPr>
                  <a:spLocks noChangeArrowheads="1"/>
                </p:cNvSpPr>
                <p:nvPr/>
              </p:nvSpPr>
              <p:spPr bwMode="auto">
                <a:xfrm>
                  <a:off x="930" y="1480"/>
                  <a:ext cx="4143" cy="208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7" name="Oval 47"/>
              <p:cNvSpPr>
                <a:spLocks noChangeArrowheads="1"/>
              </p:cNvSpPr>
              <p:nvPr/>
            </p:nvSpPr>
            <p:spPr bwMode="auto">
              <a:xfrm flipH="1">
                <a:off x="4286" y="1616"/>
                <a:ext cx="953" cy="795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4" name="Oval 48"/>
            <p:cNvSpPr>
              <a:spLocks noChangeArrowheads="1"/>
            </p:cNvSpPr>
            <p:nvPr/>
          </p:nvSpPr>
          <p:spPr bwMode="auto">
            <a:xfrm flipH="1">
              <a:off x="1123" y="3290"/>
              <a:ext cx="244" cy="19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26667"/>
                    <a:invGamma/>
                  </a:schemeClr>
                </a:gs>
                <a:gs pos="100000">
                  <a:schemeClr val="hlink">
                    <a:alpha val="37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95" name="AutoShape 49"/>
            <p:cNvSpPr>
              <a:spLocks noChangeArrowheads="1"/>
            </p:cNvSpPr>
            <p:nvPr/>
          </p:nvSpPr>
          <p:spPr bwMode="gray">
            <a:xfrm>
              <a:off x="1066" y="3249"/>
              <a:ext cx="363" cy="34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hlink"/>
                      </a:gs>
                      <a:gs pos="100000">
                        <a:schemeClr val="hlink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latinLnBrk="1"/>
              <a:r>
                <a:rPr kumimoji="1" lang="en-US" altLang="ko-KR" b="1" dirty="0">
                  <a:solidFill>
                    <a:schemeClr val="bg1"/>
                  </a:solidFill>
                  <a:ea typeface="굴림" charset="-127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8"/>
            <a:ext cx="9144000" cy="686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905000" y="381000"/>
            <a:ext cx="5486400" cy="646986"/>
          </a:xfrm>
          <a:prstGeom prst="roundRect">
            <a:avLst/>
          </a:prstGeom>
          <a:noFill/>
          <a:ln w="57150" cmpd="tri">
            <a:noFill/>
          </a:ln>
          <a:effectLst>
            <a:glow rad="139700">
              <a:srgbClr val="C9FE98">
                <a:alpha val="40000"/>
              </a:srgb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marL="800100" indent="-342900" algn="l">
              <a:defRPr/>
            </a:pPr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Economics</a:t>
            </a:r>
            <a:endParaRPr lang="en-US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1676400"/>
            <a:ext cx="4116849" cy="41435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004120" y="1676400"/>
            <a:ext cx="2173285" cy="328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Lucida Calligraphy" pitchFamily="66" charset="0"/>
              </a:rPr>
              <a:t>Excluding Office Space, FF&amp;E, Voice and Data Services, Payroll, H/R and Oversight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8" name="Title 10"/>
          <p:cNvSpPr>
            <a:spLocks noGrp="1"/>
          </p:cNvSpPr>
          <p:nvPr>
            <p:ph type="title"/>
          </p:nvPr>
        </p:nvSpPr>
        <p:spPr>
          <a:xfrm rot="16200000">
            <a:off x="-1638299" y="3543299"/>
            <a:ext cx="5334001" cy="838200"/>
          </a:xfrm>
        </p:spPr>
        <p:txBody>
          <a:bodyPr vert="horz"/>
          <a:lstStyle/>
          <a:p>
            <a:pPr marL="342900" indent="-342900"/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your total cost</a:t>
            </a:r>
            <a:endParaRPr lang="en-US" dirty="0" smtClean="0"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8"/>
            <a:ext cx="9144000" cy="686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23407" y="656241"/>
            <a:ext cx="1845483" cy="6181726"/>
            <a:chOff x="23407" y="656241"/>
            <a:chExt cx="1845483" cy="6181726"/>
          </a:xfrm>
        </p:grpSpPr>
        <p:sp>
          <p:nvSpPr>
            <p:cNvPr id="10" name="Diagonal Stripe 9"/>
            <p:cNvSpPr/>
            <p:nvPr/>
          </p:nvSpPr>
          <p:spPr>
            <a:xfrm>
              <a:off x="23407" y="656241"/>
              <a:ext cx="1845483" cy="6181726"/>
            </a:xfrm>
            <a:custGeom>
              <a:avLst/>
              <a:gdLst>
                <a:gd name="connsiteX0" fmla="*/ 0 w 1836281"/>
                <a:gd name="connsiteY0" fmla="*/ 2555325 h 5254626"/>
                <a:gd name="connsiteX1" fmla="*/ 892983 w 1836281"/>
                <a:gd name="connsiteY1" fmla="*/ 0 h 5254626"/>
                <a:gd name="connsiteX2" fmla="*/ 1836281 w 1836281"/>
                <a:gd name="connsiteY2" fmla="*/ 0 h 5254626"/>
                <a:gd name="connsiteX3" fmla="*/ 0 w 1836281"/>
                <a:gd name="connsiteY3" fmla="*/ 5254626 h 5254626"/>
                <a:gd name="connsiteX4" fmla="*/ 0 w 1836281"/>
                <a:gd name="connsiteY4" fmla="*/ 2555325 h 5254626"/>
                <a:gd name="connsiteX0" fmla="*/ 0 w 1328281"/>
                <a:gd name="connsiteY0" fmla="*/ 2555325 h 5254626"/>
                <a:gd name="connsiteX1" fmla="*/ 892983 w 1328281"/>
                <a:gd name="connsiteY1" fmla="*/ 0 h 5254626"/>
                <a:gd name="connsiteX2" fmla="*/ 1328281 w 1328281"/>
                <a:gd name="connsiteY2" fmla="*/ 1473200 h 5254626"/>
                <a:gd name="connsiteX3" fmla="*/ 0 w 1328281"/>
                <a:gd name="connsiteY3" fmla="*/ 5254626 h 5254626"/>
                <a:gd name="connsiteX4" fmla="*/ 0 w 1328281"/>
                <a:gd name="connsiteY4" fmla="*/ 2555325 h 5254626"/>
                <a:gd name="connsiteX0" fmla="*/ 0 w 1426383"/>
                <a:gd name="connsiteY0" fmla="*/ 2707725 h 5407026"/>
                <a:gd name="connsiteX1" fmla="*/ 1426383 w 1426383"/>
                <a:gd name="connsiteY1" fmla="*/ 0 h 5407026"/>
                <a:gd name="connsiteX2" fmla="*/ 1328281 w 1426383"/>
                <a:gd name="connsiteY2" fmla="*/ 1625600 h 5407026"/>
                <a:gd name="connsiteX3" fmla="*/ 0 w 1426383"/>
                <a:gd name="connsiteY3" fmla="*/ 5407026 h 5407026"/>
                <a:gd name="connsiteX4" fmla="*/ 0 w 1426383"/>
                <a:gd name="connsiteY4" fmla="*/ 2707725 h 5407026"/>
                <a:gd name="connsiteX0" fmla="*/ 0 w 1426383"/>
                <a:gd name="connsiteY0" fmla="*/ 4015825 h 5407026"/>
                <a:gd name="connsiteX1" fmla="*/ 1426383 w 1426383"/>
                <a:gd name="connsiteY1" fmla="*/ 0 h 5407026"/>
                <a:gd name="connsiteX2" fmla="*/ 1328281 w 1426383"/>
                <a:gd name="connsiteY2" fmla="*/ 1625600 h 5407026"/>
                <a:gd name="connsiteX3" fmla="*/ 0 w 1426383"/>
                <a:gd name="connsiteY3" fmla="*/ 5407026 h 5407026"/>
                <a:gd name="connsiteX4" fmla="*/ 0 w 1426383"/>
                <a:gd name="connsiteY4" fmla="*/ 4015825 h 5407026"/>
                <a:gd name="connsiteX0" fmla="*/ 0 w 1426383"/>
                <a:gd name="connsiteY0" fmla="*/ 4015825 h 5407026"/>
                <a:gd name="connsiteX1" fmla="*/ 1426383 w 1426383"/>
                <a:gd name="connsiteY1" fmla="*/ 0 h 5407026"/>
                <a:gd name="connsiteX2" fmla="*/ 1417181 w 1426383"/>
                <a:gd name="connsiteY2" fmla="*/ 1651000 h 5407026"/>
                <a:gd name="connsiteX3" fmla="*/ 0 w 1426383"/>
                <a:gd name="connsiteY3" fmla="*/ 5407026 h 5407026"/>
                <a:gd name="connsiteX4" fmla="*/ 0 w 1426383"/>
                <a:gd name="connsiteY4" fmla="*/ 4015825 h 5407026"/>
                <a:gd name="connsiteX0" fmla="*/ 419100 w 1845483"/>
                <a:gd name="connsiteY0" fmla="*/ 4015825 h 6181726"/>
                <a:gd name="connsiteX1" fmla="*/ 1845483 w 1845483"/>
                <a:gd name="connsiteY1" fmla="*/ 0 h 6181726"/>
                <a:gd name="connsiteX2" fmla="*/ 1836281 w 1845483"/>
                <a:gd name="connsiteY2" fmla="*/ 1651000 h 6181726"/>
                <a:gd name="connsiteX3" fmla="*/ 0 w 1845483"/>
                <a:gd name="connsiteY3" fmla="*/ 6181726 h 6181726"/>
                <a:gd name="connsiteX4" fmla="*/ 419100 w 1845483"/>
                <a:gd name="connsiteY4" fmla="*/ 4015825 h 6181726"/>
                <a:gd name="connsiteX0" fmla="*/ 0 w 1845483"/>
                <a:gd name="connsiteY0" fmla="*/ 4028525 h 6181726"/>
                <a:gd name="connsiteX1" fmla="*/ 1845483 w 1845483"/>
                <a:gd name="connsiteY1" fmla="*/ 0 h 6181726"/>
                <a:gd name="connsiteX2" fmla="*/ 1836281 w 1845483"/>
                <a:gd name="connsiteY2" fmla="*/ 1651000 h 6181726"/>
                <a:gd name="connsiteX3" fmla="*/ 0 w 1845483"/>
                <a:gd name="connsiteY3" fmla="*/ 6181726 h 6181726"/>
                <a:gd name="connsiteX4" fmla="*/ 0 w 1845483"/>
                <a:gd name="connsiteY4" fmla="*/ 4028525 h 6181726"/>
                <a:gd name="connsiteX0" fmla="*/ 0 w 1845483"/>
                <a:gd name="connsiteY0" fmla="*/ 4028525 h 6181726"/>
                <a:gd name="connsiteX1" fmla="*/ 1845483 w 1845483"/>
                <a:gd name="connsiteY1" fmla="*/ 0 h 6181726"/>
                <a:gd name="connsiteX2" fmla="*/ 1836281 w 1845483"/>
                <a:gd name="connsiteY2" fmla="*/ 1917700 h 6181726"/>
                <a:gd name="connsiteX3" fmla="*/ 0 w 1845483"/>
                <a:gd name="connsiteY3" fmla="*/ 6181726 h 6181726"/>
                <a:gd name="connsiteX4" fmla="*/ 0 w 1845483"/>
                <a:gd name="connsiteY4" fmla="*/ 4028525 h 6181726"/>
                <a:gd name="connsiteX0" fmla="*/ 0 w 1849592"/>
                <a:gd name="connsiteY0" fmla="*/ 4028525 h 6181726"/>
                <a:gd name="connsiteX1" fmla="*/ 1845483 w 1849592"/>
                <a:gd name="connsiteY1" fmla="*/ 0 h 6181726"/>
                <a:gd name="connsiteX2" fmla="*/ 1848981 w 1849592"/>
                <a:gd name="connsiteY2" fmla="*/ 2044700 h 6181726"/>
                <a:gd name="connsiteX3" fmla="*/ 0 w 1849592"/>
                <a:gd name="connsiteY3" fmla="*/ 6181726 h 6181726"/>
                <a:gd name="connsiteX4" fmla="*/ 0 w 1849592"/>
                <a:gd name="connsiteY4" fmla="*/ 4028525 h 6181726"/>
                <a:gd name="connsiteX0" fmla="*/ 0 w 1845483"/>
                <a:gd name="connsiteY0" fmla="*/ 4028525 h 6181726"/>
                <a:gd name="connsiteX1" fmla="*/ 1845483 w 1845483"/>
                <a:gd name="connsiteY1" fmla="*/ 0 h 6181726"/>
                <a:gd name="connsiteX2" fmla="*/ 1836281 w 1845483"/>
                <a:gd name="connsiteY2" fmla="*/ 2184400 h 6181726"/>
                <a:gd name="connsiteX3" fmla="*/ 0 w 1845483"/>
                <a:gd name="connsiteY3" fmla="*/ 6181726 h 6181726"/>
                <a:gd name="connsiteX4" fmla="*/ 0 w 1845483"/>
                <a:gd name="connsiteY4" fmla="*/ 4028525 h 618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483" h="6181726">
                  <a:moveTo>
                    <a:pt x="0" y="4028525"/>
                  </a:moveTo>
                  <a:lnTo>
                    <a:pt x="1845483" y="0"/>
                  </a:lnTo>
                  <a:cubicBezTo>
                    <a:pt x="1842416" y="550333"/>
                    <a:pt x="1839348" y="1634067"/>
                    <a:pt x="1836281" y="2184400"/>
                  </a:cubicBezTo>
                  <a:lnTo>
                    <a:pt x="0" y="6181726"/>
                  </a:lnTo>
                  <a:lnTo>
                    <a:pt x="0" y="4028525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endParaRPr lang="en-US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17660713">
              <a:off x="-1008635" y="3485494"/>
              <a:ext cx="3796732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Up to 70% Savings</a:t>
              </a:r>
              <a:endParaRPr lang="en-US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181"/>
            <a:ext cx="5486400" cy="673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8"/>
            <a:ext cx="9144000" cy="686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 rot="16200000">
            <a:off x="-1638299" y="3543299"/>
            <a:ext cx="5334001" cy="838200"/>
          </a:xfrm>
        </p:spPr>
        <p:txBody>
          <a:bodyPr vert="horz"/>
          <a:lstStyle/>
          <a:p>
            <a:pPr marL="342900" indent="-342900"/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other examples</a:t>
            </a:r>
            <a:endParaRPr lang="en-US" dirty="0" smtClean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44600"/>
            <a:ext cx="7440148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0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914400" y="2514600"/>
            <a:ext cx="8229600" cy="1181100"/>
          </a:xfrm>
        </p:spPr>
        <p:txBody>
          <a:bodyPr>
            <a:noAutofit/>
          </a:bodyPr>
          <a:lstStyle/>
          <a:p>
            <a:pPr algn="r"/>
            <a:r>
              <a:rPr lang="en-US" sz="4000" i="1" dirty="0" smtClean="0">
                <a:latin typeface="Adobe Myungjo Std M" pitchFamily="18" charset="-128"/>
                <a:ea typeface="Adobe Myungjo Std M" pitchFamily="18" charset="-128"/>
              </a:rPr>
              <a:t>“Work is what you do,</a:t>
            </a:r>
            <a:br>
              <a:rPr lang="en-US" sz="4000" i="1" dirty="0" smtClean="0">
                <a:latin typeface="Adobe Myungjo Std M" pitchFamily="18" charset="-128"/>
                <a:ea typeface="Adobe Myungjo Std M" pitchFamily="18" charset="-128"/>
              </a:rPr>
            </a:br>
            <a:r>
              <a:rPr lang="en-US" sz="4000" i="1" dirty="0" smtClean="0">
                <a:latin typeface="Adobe Myungjo Std M" pitchFamily="18" charset="-128"/>
                <a:ea typeface="Adobe Myungjo Std M" pitchFamily="18" charset="-128"/>
              </a:rPr>
              <a:t>  not where you do it.”</a:t>
            </a:r>
            <a:endParaRPr lang="en-US" sz="4000" i="1" dirty="0">
              <a:latin typeface="Adobe Myungjo Std M" pitchFamily="18" charset="-128"/>
              <a:ea typeface="Adobe Myungjo Std M" pitchFamily="18" charset="-12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52500" y="4038600"/>
            <a:ext cx="7239000" cy="118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Adobe Myungjo Std M" pitchFamily="18" charset="-128"/>
                <a:cs typeface="Arial" pitchFamily="34" charset="0"/>
              </a:rPr>
              <a:t>~President Barack Obama</a:t>
            </a: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Myungjo Std M" pitchFamily="18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95600" y="2590800"/>
            <a:ext cx="3429000" cy="1181100"/>
          </a:xfrm>
        </p:spPr>
        <p:txBody>
          <a:bodyPr>
            <a:noAutofit/>
          </a:bodyPr>
          <a:lstStyle/>
          <a:p>
            <a:pPr algn="ctr"/>
            <a:r>
              <a:rPr lang="en-US" sz="7200" i="1" dirty="0" smtClean="0">
                <a:latin typeface="Angsana New" pitchFamily="18" charset="-34"/>
                <a:ea typeface="Adobe Myungjo Std M" pitchFamily="18" charset="-128"/>
                <a:cs typeface="Angsana New" pitchFamily="18" charset="-34"/>
              </a:rPr>
              <a:t>QUESTIONS</a:t>
            </a:r>
            <a:endParaRPr lang="en-US" sz="7200" i="1" dirty="0">
              <a:latin typeface="Angsana New" pitchFamily="18" charset="-34"/>
              <a:ea typeface="Adobe Myungjo Std M" pitchFamily="18" charset="-128"/>
              <a:cs typeface="Angsana New" pitchFamily="18" charset="-34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52500" y="4038600"/>
            <a:ext cx="7239000" cy="118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Adobe Myungjo Std M" pitchFamily="18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7" name="WordArt 3"/>
          <p:cNvSpPr>
            <a:spLocks noChangeArrowheads="1" noChangeShapeType="1" noTextEdit="1"/>
          </p:cNvSpPr>
          <p:nvPr/>
        </p:nvSpPr>
        <p:spPr bwMode="gray">
          <a:xfrm>
            <a:off x="2627313" y="5302250"/>
            <a:ext cx="3744912" cy="50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en-US" sz="3600" b="1" kern="10"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562761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About OSI</a:t>
            </a:r>
          </a:p>
        </p:txBody>
      </p:sp>
    </p:spTree>
    <p:extLst>
      <p:ext uri="{BB962C8B-B14F-4D97-AF65-F5344CB8AC3E}">
        <p14:creationId xmlns:p14="http://schemas.microsoft.com/office/powerpoint/2010/main" val="6347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8"/>
            <a:ext cx="9144000" cy="686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4999" y="381000"/>
            <a:ext cx="7086599" cy="3810000"/>
          </a:xfrm>
          <a:prstGeom prst="roundRect">
            <a:avLst/>
          </a:prstGeom>
          <a:noFill/>
          <a:ln w="57150" cmpd="tri">
            <a:noFill/>
          </a:ln>
          <a:effectLst>
            <a:glow rad="139700">
              <a:srgbClr val="C9FE98">
                <a:alpha val="40000"/>
              </a:srgb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lIns="0" tIns="0" rIns="0" bIns="0">
            <a:no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Business Process Outsourcing (BPO) </a:t>
            </a:r>
          </a:p>
          <a:p>
            <a:pPr marL="285750" indent="-285750" algn="l">
              <a:buFont typeface="Wingdings" pitchFamily="2" charset="2"/>
              <a:buChar char="v"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Operating Since 2009 – Profitable and Well Funded</a:t>
            </a:r>
          </a:p>
          <a:p>
            <a:pPr marL="285750" indent="-285750" algn="l">
              <a:buFont typeface="Wingdings" pitchFamily="2" charset="2"/>
              <a:buChar char="v"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Average Annual growth of 140%</a:t>
            </a:r>
          </a:p>
          <a:p>
            <a:pPr marL="285750" indent="-285750" algn="l">
              <a:buFont typeface="Wingdings" pitchFamily="2" charset="2"/>
              <a:buChar char="v"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Central American Based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(El Salvador, Nicaragua &amp; Panama)</a:t>
            </a:r>
          </a:p>
          <a:p>
            <a:pPr marL="285750" indent="-285750" algn="l">
              <a:buFont typeface="Wingdings" pitchFamily="2" charset="2"/>
              <a:buChar char="v"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Skilled Administrative BPO Services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&amp; Contact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Services</a:t>
            </a:r>
          </a:p>
          <a:p>
            <a:pPr marL="285750" indent="-285750" algn="l">
              <a:buFont typeface="Wingdings" pitchFamily="2" charset="2"/>
              <a:buChar char="v"/>
            </a:pPr>
            <a:endParaRPr lang="en-US" sz="120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High Level of Customer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ontrol and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ontact</a:t>
            </a:r>
          </a:p>
          <a:p>
            <a:pPr marL="285750" indent="-285750" algn="l">
              <a:buFont typeface="Wingdings" pitchFamily="2" charset="2"/>
              <a:buChar char="v"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English Spoken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ith a Neutral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ccent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 rot="16200000">
            <a:off x="-1790699" y="3390899"/>
            <a:ext cx="5638801" cy="838200"/>
          </a:xfrm>
        </p:spPr>
        <p:txBody>
          <a:bodyPr vert="horz"/>
          <a:lstStyle/>
          <a:p>
            <a:pPr marL="342900" indent="-342900"/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company</a:t>
            </a:r>
            <a:endParaRPr lang="en-US" dirty="0" smtClean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00601"/>
            <a:ext cx="6857999" cy="1904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 rot="16200000">
            <a:off x="-1790699" y="3390899"/>
            <a:ext cx="5638801" cy="838200"/>
          </a:xfrm>
        </p:spPr>
        <p:txBody>
          <a:bodyPr vert="horz"/>
          <a:lstStyle/>
          <a:p>
            <a:pPr marL="342900" indent="-342900"/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headquarters</a:t>
            </a:r>
            <a:endParaRPr lang="en-US" dirty="0" smtClean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371601"/>
            <a:ext cx="312420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05000" y="533400"/>
            <a:ext cx="6172200" cy="4343400"/>
          </a:xfrm>
          <a:prstGeom prst="roundRect">
            <a:avLst/>
          </a:prstGeom>
          <a:noFill/>
          <a:ln w="57150" cmpd="tri">
            <a:noFill/>
          </a:ln>
          <a:effectLst>
            <a:glow rad="139700">
              <a:srgbClr val="C9FE98">
                <a:alpha val="40000"/>
              </a:srgb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lIns="0" tIns="0" rIns="0" bIns="0">
            <a:noAutofit/>
          </a:bodyPr>
          <a:lstStyle/>
          <a:p>
            <a:pPr marL="342900" indent="-34290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OSI HQ Located in the Heart of the Prestigious </a:t>
            </a:r>
          </a:p>
          <a:p>
            <a:pPr marL="342900" indent="-342900" algn="l"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Antiguo Cuscatlán District, </a:t>
            </a:r>
          </a:p>
          <a:p>
            <a:pPr marL="342900" indent="-342900" algn="l"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San Salvador, El Salvador</a:t>
            </a:r>
          </a:p>
          <a:p>
            <a:pPr marL="342900" indent="-342900" algn="l">
              <a:buFont typeface="Wingdings" pitchFamily="2" charset="2"/>
              <a:buChar char="v"/>
              <a:defRPr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Walking Distance From US Embassy</a:t>
            </a:r>
          </a:p>
          <a:p>
            <a:pPr marL="342900" indent="-342900" algn="l">
              <a:buFont typeface="Wingdings" pitchFamily="2" charset="2"/>
              <a:buChar char="v"/>
              <a:defRPr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  <a:defRPr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On-Site Banking &amp; </a:t>
            </a:r>
          </a:p>
          <a:p>
            <a:pPr marL="342900" indent="-342900" algn="l"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Food Services</a:t>
            </a:r>
          </a:p>
          <a:p>
            <a:pPr marL="342900" indent="-342900" algn="l">
              <a:buFont typeface="Wingdings" pitchFamily="2" charset="2"/>
              <a:buChar char="v"/>
              <a:defRPr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4-Star Hotels Nearby</a:t>
            </a:r>
          </a:p>
          <a:p>
            <a:pPr algn="l">
              <a:defRPr/>
            </a:pPr>
            <a:endParaRPr lang="en-US" sz="20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State-of-the-Art </a:t>
            </a:r>
          </a:p>
          <a:p>
            <a:pPr marL="342900" indent="-342900" algn="l"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Technology 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0" y="609600"/>
            <a:ext cx="6358257" cy="4343400"/>
          </a:xfrm>
          <a:prstGeom prst="roundRect">
            <a:avLst/>
          </a:prstGeom>
          <a:noFill/>
          <a:ln w="57150" cmpd="tri">
            <a:noFill/>
          </a:ln>
          <a:effectLst>
            <a:glow rad="139700">
              <a:srgbClr val="C9FE98">
                <a:alpha val="40000"/>
              </a:srgb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lIns="0" tIns="0" rIns="0" bIns="0">
            <a:noAutofit/>
          </a:bodyPr>
          <a:lstStyle/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Class A Office with Security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Cubical Work Station with 2 Monitors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(Windows OS)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Microsoft Office </a:t>
            </a:r>
          </a:p>
          <a:p>
            <a:pPr marL="342900" indent="-342900" algn="l">
              <a:buFont typeface="Wingdings" pitchFamily="2" charset="2"/>
              <a:buChar char="v"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Local UPS along </a:t>
            </a: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Mobile Phones Available </a:t>
            </a:r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(Optional)</a:t>
            </a: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 rot="16200000">
            <a:off x="-1790699" y="3390899"/>
            <a:ext cx="5638801" cy="838200"/>
          </a:xfrm>
        </p:spPr>
        <p:txBody>
          <a:bodyPr vert="horz"/>
          <a:lstStyle/>
          <a:p>
            <a:pPr marL="342900" indent="-342900"/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work environment</a:t>
            </a:r>
            <a:endParaRPr lang="en-US" dirty="0" smtClean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90900"/>
            <a:ext cx="4505187" cy="3124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5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05000" y="457200"/>
            <a:ext cx="6781800" cy="4343400"/>
          </a:xfrm>
          <a:prstGeom prst="roundRect">
            <a:avLst/>
          </a:prstGeom>
          <a:noFill/>
          <a:ln w="57150" cmpd="tri">
            <a:noFill/>
          </a:ln>
          <a:effectLst>
            <a:glow rad="139700">
              <a:srgbClr val="C9FE98">
                <a:alpha val="40000"/>
              </a:srgb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lIns="0" tIns="0" rIns="0" bIns="0">
            <a:noAutofit/>
          </a:bodyPr>
          <a:lstStyle/>
          <a:p>
            <a:pPr marL="342900" indent="-342900" algn="l">
              <a:buFont typeface="Wingdings" pitchFamily="2" charset="2"/>
              <a:buChar char="v"/>
              <a:tabLst>
                <a:tab pos="111125" algn="l"/>
              </a:tabLst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Strict Confidentiality with “Local Presence Feature”</a:t>
            </a:r>
          </a:p>
          <a:p>
            <a:pPr marL="342900" indent="-342900" algn="l">
              <a:buFont typeface="Wingdings" pitchFamily="2" charset="2"/>
              <a:buChar char="v"/>
              <a:tabLst>
                <a:tab pos="111125" algn="l"/>
              </a:tabLst>
              <a:defRPr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  <a:tabLst>
                <a:tab pos="111125" algn="l"/>
              </a:tabLst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Educated and Qualified  “Near-shore” Services </a:t>
            </a:r>
          </a:p>
          <a:p>
            <a:pPr marL="342900" indent="-342900" algn="l">
              <a:tabLst>
                <a:tab pos="111125" algn="l"/>
              </a:tabLst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  That Compliment Your Operations</a:t>
            </a:r>
          </a:p>
          <a:p>
            <a:pPr marL="342900" indent="-342900" algn="l">
              <a:buFont typeface="Wingdings" pitchFamily="2" charset="2"/>
              <a:buChar char="v"/>
              <a:tabLst>
                <a:tab pos="111125" algn="l"/>
              </a:tabLst>
              <a:defRPr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  <a:tabLst>
                <a:tab pos="111125" algn="l"/>
              </a:tabLst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Dedicated Resources – Your Employees, Your Way</a:t>
            </a:r>
          </a:p>
          <a:p>
            <a:pPr marL="342900" indent="-342900" algn="l">
              <a:buFont typeface="Wingdings" pitchFamily="2" charset="2"/>
              <a:buChar char="v"/>
              <a:tabLst>
                <a:tab pos="111125" algn="l"/>
              </a:tabLst>
              <a:defRPr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  <a:tabLst>
                <a:tab pos="111125" algn="l"/>
              </a:tabLst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Career-Minded Hard-Working Staff</a:t>
            </a:r>
          </a:p>
          <a:p>
            <a:pPr marL="342900" indent="-342900" algn="l">
              <a:buFont typeface="Wingdings" pitchFamily="2" charset="2"/>
              <a:buChar char="v"/>
              <a:tabLst>
                <a:tab pos="111125" algn="l"/>
              </a:tabLst>
              <a:defRPr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  <a:tabLst>
                <a:tab pos="111125" algn="l"/>
              </a:tabLst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Flexibility to Scale Efficiently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 rot="16200000">
            <a:off x="-1790699" y="3390899"/>
            <a:ext cx="5638801" cy="838200"/>
          </a:xfrm>
        </p:spPr>
        <p:txBody>
          <a:bodyPr vert="horz"/>
          <a:lstStyle/>
          <a:p>
            <a:pPr marL="342900" indent="-342900"/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our commitment</a:t>
            </a:r>
            <a:endParaRPr lang="en-US" dirty="0" smtClean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969" y="2971800"/>
            <a:ext cx="2443831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62400"/>
            <a:ext cx="2913731" cy="2113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81200" y="304800"/>
            <a:ext cx="6629400" cy="4343400"/>
          </a:xfrm>
          <a:prstGeom prst="roundRect">
            <a:avLst/>
          </a:prstGeom>
          <a:noFill/>
          <a:ln w="57150" cmpd="tri">
            <a:noFill/>
          </a:ln>
          <a:effectLst>
            <a:glow rad="139700">
              <a:srgbClr val="C9FE98">
                <a:alpha val="40000"/>
              </a:srgb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none" lIns="0" tIns="0" rIns="0" bIns="0">
            <a:noAutofit/>
          </a:bodyPr>
          <a:lstStyle/>
          <a:p>
            <a:pPr marL="342900" indent="-34290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 Currency Risk</a:t>
            </a:r>
          </a:p>
          <a:p>
            <a:pPr marL="342900" indent="-342900" algn="l">
              <a:buFont typeface="Wingdings" pitchFamily="2" charset="2"/>
              <a:buChar char="v"/>
              <a:defRPr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Operating in the US Central Time Zone</a:t>
            </a:r>
          </a:p>
          <a:p>
            <a:pPr marL="342900" indent="-342900" algn="l">
              <a:buFont typeface="Wingdings" pitchFamily="2" charset="2"/>
              <a:buChar char="v"/>
              <a:defRPr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Large Pool of Skilled Workforce </a:t>
            </a:r>
          </a:p>
          <a:p>
            <a:pPr marL="342900" indent="-342900" algn="l">
              <a:buFont typeface="Wingdings" pitchFamily="2" charset="2"/>
              <a:buChar char="v"/>
              <a:defRPr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Expert in Local Labor Laws</a:t>
            </a:r>
          </a:p>
          <a:p>
            <a:pPr marL="342900" indent="-342900" algn="l">
              <a:buFont typeface="Wingdings" pitchFamily="2" charset="2"/>
              <a:buChar char="v"/>
              <a:defRPr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Robust Access of Recruiting Expertise, Experience and </a:t>
            </a:r>
          </a:p>
          <a:p>
            <a:pPr marL="342900" indent="-342900" algn="l"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Database</a:t>
            </a:r>
          </a:p>
          <a:p>
            <a:pPr marL="342900" indent="-342900" algn="l">
              <a:buFont typeface="Wingdings" pitchFamily="2" charset="2"/>
              <a:buChar char="v"/>
              <a:defRPr/>
            </a:pPr>
            <a:endParaRPr lang="en-US" sz="1200" dirty="0" smtClean="0">
              <a:solidFill>
                <a:schemeClr val="tx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l"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Leverage of Dynamic Cost Saving Model Without </a:t>
            </a:r>
          </a:p>
          <a:p>
            <a:pPr marL="342900" indent="-342900" algn="l">
              <a:defRPr/>
            </a:pP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Quality Sacrifice</a:t>
            </a:r>
          </a:p>
        </p:txBody>
      </p:sp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 rot="16200000">
            <a:off x="-1790699" y="3390899"/>
            <a:ext cx="5638801" cy="838200"/>
          </a:xfrm>
        </p:spPr>
        <p:txBody>
          <a:bodyPr vert="horz"/>
          <a:lstStyle/>
          <a:p>
            <a:pPr marL="342900" indent="-342900"/>
            <a:r>
              <a:rPr lang="en-US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benefits</a:t>
            </a:r>
            <a:endParaRPr lang="en-US" dirty="0" smtClean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03395"/>
            <a:ext cx="2090046" cy="2097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0"/>
            <a:ext cx="2767024" cy="21697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562761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</a:rPr>
              <a:t>Services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6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emplate-17">
  <a:themeElements>
    <a:clrScheme name="template 13">
      <a:dk1>
        <a:srgbClr val="4D4D4D"/>
      </a:dk1>
      <a:lt1>
        <a:srgbClr val="FFFFFF"/>
      </a:lt1>
      <a:dk2>
        <a:srgbClr val="4D4D4D"/>
      </a:dk2>
      <a:lt2>
        <a:srgbClr val="000000"/>
      </a:lt2>
      <a:accent1>
        <a:srgbClr val="43556B"/>
      </a:accent1>
      <a:accent2>
        <a:srgbClr val="D0E2F0"/>
      </a:accent2>
      <a:accent3>
        <a:srgbClr val="FFFFFF"/>
      </a:accent3>
      <a:accent4>
        <a:srgbClr val="404040"/>
      </a:accent4>
      <a:accent5>
        <a:srgbClr val="B0B4BA"/>
      </a:accent5>
      <a:accent6>
        <a:srgbClr val="BCCDD9"/>
      </a:accent6>
      <a:hlink>
        <a:srgbClr val="0C5FA8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2057D6"/>
        </a:lt2>
        <a:accent1>
          <a:srgbClr val="3D99F0"/>
        </a:accent1>
        <a:accent2>
          <a:srgbClr val="1280E4"/>
        </a:accent2>
        <a:accent3>
          <a:srgbClr val="FFFFFF"/>
        </a:accent3>
        <a:accent4>
          <a:srgbClr val="404040"/>
        </a:accent4>
        <a:accent5>
          <a:srgbClr val="AFCAF6"/>
        </a:accent5>
        <a:accent6>
          <a:srgbClr val="0F73CF"/>
        </a:accent6>
        <a:hlink>
          <a:srgbClr val="63AEF3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1B61"/>
        </a:lt2>
        <a:accent1>
          <a:srgbClr val="3AAFFA"/>
        </a:accent1>
        <a:accent2>
          <a:srgbClr val="5096C8"/>
        </a:accent2>
        <a:accent3>
          <a:srgbClr val="FFFFFF"/>
        </a:accent3>
        <a:accent4>
          <a:srgbClr val="404040"/>
        </a:accent4>
        <a:accent5>
          <a:srgbClr val="AED4FC"/>
        </a:accent5>
        <a:accent6>
          <a:srgbClr val="4887B5"/>
        </a:accent6>
        <a:hlink>
          <a:srgbClr val="0C5FA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519E"/>
        </a:lt2>
        <a:accent1>
          <a:srgbClr val="037AB9"/>
        </a:accent1>
        <a:accent2>
          <a:srgbClr val="019ACD"/>
        </a:accent2>
        <a:accent3>
          <a:srgbClr val="FFFFFF"/>
        </a:accent3>
        <a:accent4>
          <a:srgbClr val="404040"/>
        </a:accent4>
        <a:accent5>
          <a:srgbClr val="AABED9"/>
        </a:accent5>
        <a:accent6>
          <a:srgbClr val="018BBA"/>
        </a:accent6>
        <a:hlink>
          <a:srgbClr val="B0A6C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A3384"/>
        </a:lt2>
        <a:accent1>
          <a:srgbClr val="3075D1"/>
        </a:accent1>
        <a:accent2>
          <a:srgbClr val="63B1FF"/>
        </a:accent2>
        <a:accent3>
          <a:srgbClr val="FFFFFF"/>
        </a:accent3>
        <a:accent4>
          <a:srgbClr val="404040"/>
        </a:accent4>
        <a:accent5>
          <a:srgbClr val="ADBDE5"/>
        </a:accent5>
        <a:accent6>
          <a:srgbClr val="59A0E7"/>
        </a:accent6>
        <a:hlink>
          <a:srgbClr val="4390E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A3384"/>
        </a:lt2>
        <a:accent1>
          <a:srgbClr val="3075D1"/>
        </a:accent1>
        <a:accent2>
          <a:srgbClr val="63B1FF"/>
        </a:accent2>
        <a:accent3>
          <a:srgbClr val="FFFFFF"/>
        </a:accent3>
        <a:accent4>
          <a:srgbClr val="404040"/>
        </a:accent4>
        <a:accent5>
          <a:srgbClr val="ADBDE5"/>
        </a:accent5>
        <a:accent6>
          <a:srgbClr val="59A0E7"/>
        </a:accent6>
        <a:hlink>
          <a:srgbClr val="4390E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2B7A"/>
        </a:lt2>
        <a:accent1>
          <a:srgbClr val="50AAFF"/>
        </a:accent1>
        <a:accent2>
          <a:srgbClr val="5182BA"/>
        </a:accent2>
        <a:accent3>
          <a:srgbClr val="FFFFFF"/>
        </a:accent3>
        <a:accent4>
          <a:srgbClr val="404040"/>
        </a:accent4>
        <a:accent5>
          <a:srgbClr val="B3D2FF"/>
        </a:accent5>
        <a:accent6>
          <a:srgbClr val="4975A8"/>
        </a:accent6>
        <a:hlink>
          <a:srgbClr val="87C5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00246D"/>
        </a:lt2>
        <a:accent1>
          <a:srgbClr val="225FB3"/>
        </a:accent1>
        <a:accent2>
          <a:srgbClr val="4EA8FF"/>
        </a:accent2>
        <a:accent3>
          <a:srgbClr val="FFFFFF"/>
        </a:accent3>
        <a:accent4>
          <a:srgbClr val="404040"/>
        </a:accent4>
        <a:accent5>
          <a:srgbClr val="ABB6D6"/>
        </a:accent5>
        <a:accent6>
          <a:srgbClr val="4698E7"/>
        </a:accent6>
        <a:hlink>
          <a:srgbClr val="79C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00246C"/>
        </a:lt2>
        <a:accent1>
          <a:srgbClr val="1C79DA"/>
        </a:accent1>
        <a:accent2>
          <a:srgbClr val="5DB9FF"/>
        </a:accent2>
        <a:accent3>
          <a:srgbClr val="FFFFFF"/>
        </a:accent3>
        <a:accent4>
          <a:srgbClr val="404040"/>
        </a:accent4>
        <a:accent5>
          <a:srgbClr val="ABBEEA"/>
        </a:accent5>
        <a:accent6>
          <a:srgbClr val="53A7E7"/>
        </a:accent6>
        <a:hlink>
          <a:srgbClr val="086AC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062D6A"/>
        </a:lt2>
        <a:accent1>
          <a:srgbClr val="969696"/>
        </a:accent1>
        <a:accent2>
          <a:srgbClr val="46BBF5"/>
        </a:accent2>
        <a:accent3>
          <a:srgbClr val="FFFFFF"/>
        </a:accent3>
        <a:accent4>
          <a:srgbClr val="404040"/>
        </a:accent4>
        <a:accent5>
          <a:srgbClr val="C9C9C9"/>
        </a:accent5>
        <a:accent6>
          <a:srgbClr val="3FA9DE"/>
        </a:accent6>
        <a:hlink>
          <a:srgbClr val="10467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13436C"/>
        </a:lt2>
        <a:accent1>
          <a:srgbClr val="1F8FD0"/>
        </a:accent1>
        <a:accent2>
          <a:srgbClr val="2E3CA1"/>
        </a:accent2>
        <a:accent3>
          <a:srgbClr val="FFFFFF"/>
        </a:accent3>
        <a:accent4>
          <a:srgbClr val="404040"/>
        </a:accent4>
        <a:accent5>
          <a:srgbClr val="ABC6E4"/>
        </a:accent5>
        <a:accent6>
          <a:srgbClr val="293591"/>
        </a:accent6>
        <a:hlink>
          <a:srgbClr val="9B999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104573"/>
        </a:lt2>
        <a:accent1>
          <a:srgbClr val="46BBF6"/>
        </a:accent1>
        <a:accent2>
          <a:srgbClr val="63C8F6"/>
        </a:accent2>
        <a:accent3>
          <a:srgbClr val="FFFFFF"/>
        </a:accent3>
        <a:accent4>
          <a:srgbClr val="404040"/>
        </a:accent4>
        <a:accent5>
          <a:srgbClr val="B0DAFA"/>
        </a:accent5>
        <a:accent6>
          <a:srgbClr val="59B5DF"/>
        </a:accent6>
        <a:hlink>
          <a:srgbClr val="CBA47A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0F3F68"/>
        </a:lt2>
        <a:accent1>
          <a:srgbClr val="30A6DF"/>
        </a:accent1>
        <a:accent2>
          <a:srgbClr val="76D0F8"/>
        </a:accent2>
        <a:accent3>
          <a:srgbClr val="FFFFFF"/>
        </a:accent3>
        <a:accent4>
          <a:srgbClr val="404040"/>
        </a:accent4>
        <a:accent5>
          <a:srgbClr val="ADD0EC"/>
        </a:accent5>
        <a:accent6>
          <a:srgbClr val="6ABCE1"/>
        </a:accent6>
        <a:hlink>
          <a:srgbClr val="1F7BB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43556B"/>
        </a:accent1>
        <a:accent2>
          <a:srgbClr val="D0E2F0"/>
        </a:accent2>
        <a:accent3>
          <a:srgbClr val="FFFFFF"/>
        </a:accent3>
        <a:accent4>
          <a:srgbClr val="404040"/>
        </a:accent4>
        <a:accent5>
          <a:srgbClr val="B0B4BA"/>
        </a:accent5>
        <a:accent6>
          <a:srgbClr val="BCCDD9"/>
        </a:accent6>
        <a:hlink>
          <a:srgbClr val="0C5FA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505</Words>
  <Application>Microsoft Office PowerPoint</Application>
  <PresentationFormat>On-screen Show (4:3)</PresentationFormat>
  <Paragraphs>221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template-17</vt:lpstr>
      <vt:lpstr>PowerPoint Presentation</vt:lpstr>
      <vt:lpstr>PowerPoint Presentation</vt:lpstr>
      <vt:lpstr>PowerPoint Presentation</vt:lpstr>
      <vt:lpstr>company</vt:lpstr>
      <vt:lpstr> headquarters</vt:lpstr>
      <vt:lpstr> work environment</vt:lpstr>
      <vt:lpstr> our commitment</vt:lpstr>
      <vt:lpstr> benefits</vt:lpstr>
      <vt:lpstr>PowerPoint Presentation</vt:lpstr>
      <vt:lpstr> services overview</vt:lpstr>
      <vt:lpstr> services platform</vt:lpstr>
      <vt:lpstr> services matrix</vt:lpstr>
      <vt:lpstr>PowerPoint Presentation</vt:lpstr>
      <vt:lpstr> pricing model</vt:lpstr>
      <vt:lpstr> recruiting</vt:lpstr>
      <vt:lpstr> outsourcing options</vt:lpstr>
      <vt:lpstr>PowerPoint Presentation</vt:lpstr>
      <vt:lpstr> your real cost</vt:lpstr>
      <vt:lpstr> accounts payable</vt:lpstr>
      <vt:lpstr> your total cost</vt:lpstr>
      <vt:lpstr>PowerPoint Presentation</vt:lpstr>
      <vt:lpstr> other examples</vt:lpstr>
      <vt:lpstr>“Work is what you do,   not where you do it.”</vt:lpstr>
      <vt:lpstr>QUESTIONS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Lstruck</dc:creator>
  <cp:lastModifiedBy>Joel Ciniero</cp:lastModifiedBy>
  <cp:revision>109</cp:revision>
  <dcterms:created xsi:type="dcterms:W3CDTF">2013-05-28T22:46:17Z</dcterms:created>
  <dcterms:modified xsi:type="dcterms:W3CDTF">2013-06-01T00:41:32Z</dcterms:modified>
</cp:coreProperties>
</file>